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3" r:id="rId27"/>
    <p:sldId id="284" r:id="rId28"/>
    <p:sldId id="285" r:id="rId29"/>
    <p:sldId id="286" r:id="rId30"/>
    <p:sldId id="280" r:id="rId31"/>
    <p:sldId id="281" r:id="rId32"/>
  </p:sldIdLst>
  <p:sldSz cx="18288000" cy="10287000"/>
  <p:notesSz cx="6858000" cy="9144000"/>
  <p:embeddedFontLst>
    <p:embeddedFont>
      <p:font typeface="Cambria Math" panose="02040503050406030204" pitchFamily="18" charset="0"/>
      <p:regular r:id="rId34"/>
    </p:embeddedFont>
    <p:embeddedFont>
      <p:font typeface="Poppins"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7AiEohHC2HorWd5nIRhyFvzVn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ana Popesc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5FE45-E4CD-4F2C-AE4C-397B969BAD2B}">
  <a:tblStyle styleId="{2455FE45-E4CD-4F2C-AE4C-397B969BAD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300" y="5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5-19T19:04:59.805" idx="1">
    <p:pos x="6000" y="0"/>
    <p:text>BOW: Removing filler words does not help. We would roughly get the same score just by always predicting a rating of 5</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Nwij1r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e4e5c034c_0_18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de4e5c034c_0_18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e4e5c034c_0_8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de4e5c034c_0_8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e4e5c034c_0_19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de4e5c034c_0_19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e4e5c034c_0_9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de4e5c034c_0_9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de4e5c034c_0_10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de4e5c034c_0_10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e4e5c034c_0_11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de4e5c034c_0_11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e4e5c034c_0_12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2de4e5c034c_0_12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p:txBody>
      </p:sp>
      <p:sp>
        <p:nvSpPr>
          <p:cNvPr id="250" name="Google Shape;250;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1.7.2013</a:t>
            </a:r>
            <a:endParaRPr/>
          </a:p>
        </p:txBody>
      </p:sp>
      <p:sp>
        <p:nvSpPr>
          <p:cNvPr id="251" name="Google Shape;251;p5: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1. partnering with epfl ai team + confirmed speakers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2. how you could contribute - we could ask a probability/ statistic question inspired by a real life trading situation</a:t>
            </a:r>
            <a:endParaRPr/>
          </a:p>
          <a:p>
            <a:pPr marL="0" lvl="0" indent="0" algn="l" rtl="0">
              <a:lnSpc>
                <a:spcPct val="100000"/>
              </a:lnSpc>
              <a:spcBef>
                <a:spcPts val="0"/>
              </a:spcBef>
              <a:spcAft>
                <a:spcPts val="0"/>
              </a:spcAft>
              <a:buSzPts val="1400"/>
              <a:buNone/>
            </a:pPr>
            <a:r>
              <a:rPr lang="en-US"/>
              <a:t>also open to estimathon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3. providing technical support</a:t>
            </a:r>
            <a:endParaRPr/>
          </a:p>
        </p:txBody>
      </p:sp>
      <p:sp>
        <p:nvSpPr>
          <p:cNvPr id="253" name="Google Shape;253;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sz="1200"/>
          </a:p>
        </p:txBody>
      </p:sp>
      <p:sp>
        <p:nvSpPr>
          <p:cNvPr id="254" name="Google Shape;254;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e4e5c034c_0_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de4e5c034c_0_0: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e4e5c034c_0_1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2de4e5c034c_0_1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6: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de4e5c034c_0_203: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2de4e5c034c_0_203: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990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916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0432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e4e5c034c_0_21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g2de4e5c034c_0_21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0290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9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e4e5c034c_0_2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de4e5c034c_0_2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e4e5c034c_0_15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de4e5c034c_0_15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de4e5c034c_0_22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2de4e5c034c_0_22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e4e5c034c_0_2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2de4e5c034c_0_29: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e4e5c034c_0_37: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2de4e5c034c_0_37: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de4e5c034c_0_4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2de4e5c034c_0_4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de4e5c034c_0_56: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2de4e5c034c_0_5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e4e5c034c_0_64: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2de4e5c034c_0_6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de4e5c034c_0_72: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2de4e5c034c_0_72: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a:spLocks noGrp="1"/>
          </p:cNvSpPr>
          <p:nvPr>
            <p:ph type="pic" idx="2"/>
          </p:nvPr>
        </p:nvSpPr>
        <p:spPr>
          <a:xfrm>
            <a:off x="1792288" y="612775"/>
            <a:ext cx="5486400" cy="4114800"/>
          </a:xfrm>
          <a:prstGeom prst="rect">
            <a:avLst/>
          </a:prstGeom>
          <a:noFill/>
          <a:ln>
            <a:noFill/>
          </a:ln>
        </p:spPr>
      </p:sp>
      <p:sp>
        <p:nvSpPr>
          <p:cNvPr id="68" name="Google Shape;68;p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rot="-8620564">
            <a:off x="10791951" y="-4631431"/>
            <a:ext cx="9901401" cy="8812247"/>
          </a:xfrm>
          <a:custGeom>
            <a:avLst/>
            <a:gdLst/>
            <a:ahLst/>
            <a:cxnLst/>
            <a:rect l="l" t="t" r="r" b="b"/>
            <a:pathLst>
              <a:path w="9901401" h="8812247" extrusionOk="0">
                <a:moveTo>
                  <a:pt x="0" y="0"/>
                </a:moveTo>
                <a:lnTo>
                  <a:pt x="9901400" y="0"/>
                </a:lnTo>
                <a:lnTo>
                  <a:pt x="9901400" y="8812247"/>
                </a:lnTo>
                <a:lnTo>
                  <a:pt x="0" y="8812247"/>
                </a:lnTo>
                <a:lnTo>
                  <a:pt x="0" y="0"/>
                </a:lnTo>
                <a:close/>
              </a:path>
            </a:pathLst>
          </a:custGeom>
          <a:blipFill rotWithShape="1">
            <a:blip r:embed="rId3">
              <a:alphaModFix/>
            </a:blip>
            <a:stretch>
              <a:fillRect/>
            </a:stretch>
          </a:blipFill>
          <a:ln>
            <a:noFill/>
          </a:ln>
        </p:spPr>
      </p:sp>
      <p:sp>
        <p:nvSpPr>
          <p:cNvPr id="89" name="Google Shape;89;p1"/>
          <p:cNvSpPr/>
          <p:nvPr/>
        </p:nvSpPr>
        <p:spPr>
          <a:xfrm>
            <a:off x="1316201" y="3675893"/>
            <a:ext cx="2419406" cy="3203697"/>
          </a:xfrm>
          <a:custGeom>
            <a:avLst/>
            <a:gdLst/>
            <a:ahLst/>
            <a:cxnLst/>
            <a:rect l="l" t="t" r="r" b="b"/>
            <a:pathLst>
              <a:path w="2419406" h="3203697" extrusionOk="0">
                <a:moveTo>
                  <a:pt x="0" y="0"/>
                </a:moveTo>
                <a:lnTo>
                  <a:pt x="2419407" y="0"/>
                </a:lnTo>
                <a:lnTo>
                  <a:pt x="2419407" y="3203697"/>
                </a:lnTo>
                <a:lnTo>
                  <a:pt x="0" y="3203697"/>
                </a:lnTo>
                <a:lnTo>
                  <a:pt x="0" y="0"/>
                </a:lnTo>
                <a:close/>
              </a:path>
            </a:pathLst>
          </a:custGeom>
          <a:blipFill rotWithShape="1">
            <a:blip r:embed="rId4">
              <a:alphaModFix/>
            </a:blip>
            <a:stretch>
              <a:fillRect/>
            </a:stretch>
          </a:blipFill>
          <a:ln>
            <a:noFill/>
          </a:ln>
        </p:spPr>
      </p:sp>
      <p:sp>
        <p:nvSpPr>
          <p:cNvPr id="90" name="Google Shape;90;p1"/>
          <p:cNvSpPr txBox="1"/>
          <p:nvPr/>
        </p:nvSpPr>
        <p:spPr>
          <a:xfrm>
            <a:off x="4027749" y="5767593"/>
            <a:ext cx="13231500" cy="6000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Clr>
                <a:srgbClr val="000000"/>
              </a:buClr>
              <a:buSzPts val="3899"/>
              <a:buFont typeface="Arial"/>
              <a:buNone/>
            </a:pPr>
            <a:r>
              <a:rPr lang="en-US" sz="3899">
                <a:latin typeface="Cambria Math"/>
                <a:ea typeface="Cambria Math"/>
                <a:cs typeface="Cambria Math"/>
                <a:sym typeface="Cambria Math"/>
              </a:rPr>
              <a:t>Machine Learning Project</a:t>
            </a:r>
            <a:endParaRPr sz="1400" b="0" i="0" u="none" strike="noStrike" cap="none">
              <a:solidFill>
                <a:srgbClr val="000000"/>
              </a:solidFill>
              <a:latin typeface="Cambria Math"/>
              <a:ea typeface="Cambria Math"/>
              <a:cs typeface="Cambria Math"/>
              <a:sym typeface="Cambria Math"/>
            </a:endParaRPr>
          </a:p>
        </p:txBody>
      </p:sp>
      <p:sp>
        <p:nvSpPr>
          <p:cNvPr id="91" name="Google Shape;91;p1"/>
          <p:cNvSpPr txBox="1"/>
          <p:nvPr/>
        </p:nvSpPr>
        <p:spPr>
          <a:xfrm>
            <a:off x="4027749" y="4813293"/>
            <a:ext cx="13231500" cy="954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600"/>
              <a:buFont typeface="Arial"/>
              <a:buNone/>
            </a:pPr>
            <a:r>
              <a:rPr lang="en-US" sz="6200" b="1">
                <a:latin typeface="Cambria Math"/>
                <a:ea typeface="Cambria Math"/>
                <a:cs typeface="Cambria Math"/>
                <a:sym typeface="Cambria Math"/>
              </a:rPr>
              <a:t>IMDB Movie Reviews</a:t>
            </a:r>
            <a:endParaRPr sz="6200" b="0" i="0" u="none" strike="noStrike" cap="none">
              <a:solidFill>
                <a:srgbClr val="000000"/>
              </a:solidFill>
              <a:latin typeface="Cambria Math"/>
              <a:ea typeface="Cambria Math"/>
              <a:cs typeface="Cambria Math"/>
              <a:sym typeface="Cambria Math"/>
            </a:endParaRPr>
          </a:p>
        </p:txBody>
      </p:sp>
      <p:grpSp>
        <p:nvGrpSpPr>
          <p:cNvPr id="92" name="Google Shape;92;p1"/>
          <p:cNvGrpSpPr/>
          <p:nvPr/>
        </p:nvGrpSpPr>
        <p:grpSpPr>
          <a:xfrm>
            <a:off x="5886840" y="7992414"/>
            <a:ext cx="4756724" cy="857801"/>
            <a:chOff x="0" y="-28575"/>
            <a:chExt cx="6342300" cy="1143734"/>
          </a:xfrm>
        </p:grpSpPr>
        <p:sp>
          <p:nvSpPr>
            <p:cNvPr id="93" name="Google Shape;93;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b="0" i="0" u="none" strike="noStrike" cap="none">
                  <a:solidFill>
                    <a:srgbClr val="000000"/>
                  </a:solidFill>
                  <a:latin typeface="Cambria Math"/>
                  <a:ea typeface="Cambria Math"/>
                  <a:cs typeface="Cambria Math"/>
                  <a:sym typeface="Cambria Math"/>
                </a:rPr>
                <a:t>Date of project:</a:t>
              </a:r>
              <a:endParaRPr sz="1400" b="0" i="0" u="none" strike="noStrike" cap="none">
                <a:solidFill>
                  <a:srgbClr val="000000"/>
                </a:solidFill>
                <a:latin typeface="Cambria Math"/>
                <a:ea typeface="Cambria Math"/>
                <a:cs typeface="Cambria Math"/>
                <a:sym typeface="Cambria Math"/>
              </a:endParaRPr>
            </a:p>
          </p:txBody>
        </p:sp>
        <p:sp>
          <p:nvSpPr>
            <p:cNvPr id="94" name="Google Shape;94;p1"/>
            <p:cNvSpPr txBox="1"/>
            <p:nvPr/>
          </p:nvSpPr>
          <p:spPr>
            <a:xfrm>
              <a:off x="0" y="622859"/>
              <a:ext cx="6342300" cy="4923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399"/>
                <a:buFont typeface="Arial"/>
                <a:buNone/>
              </a:pPr>
              <a:r>
                <a:rPr lang="en-US" sz="2399">
                  <a:latin typeface="Cambria Math"/>
                  <a:ea typeface="Cambria Math"/>
                  <a:cs typeface="Cambria Math"/>
                  <a:sym typeface="Cambria Math"/>
                </a:rPr>
                <a:t>May-June 2024</a:t>
              </a:r>
              <a:endParaRPr sz="1400" b="0" i="0" u="none" strike="noStrike" cap="none">
                <a:solidFill>
                  <a:srgbClr val="000000"/>
                </a:solidFill>
                <a:latin typeface="Cambria Math"/>
                <a:ea typeface="Cambria Math"/>
                <a:cs typeface="Cambria Math"/>
                <a:sym typeface="Cambria Math"/>
              </a:endParaRPr>
            </a:p>
          </p:txBody>
        </p:sp>
      </p:grpSp>
      <p:grpSp>
        <p:nvGrpSpPr>
          <p:cNvPr id="95" name="Google Shape;95;p1"/>
          <p:cNvGrpSpPr/>
          <p:nvPr/>
        </p:nvGrpSpPr>
        <p:grpSpPr>
          <a:xfrm>
            <a:off x="1357265" y="7992414"/>
            <a:ext cx="4756724" cy="1818101"/>
            <a:chOff x="0" y="-28575"/>
            <a:chExt cx="6342300" cy="2424134"/>
          </a:xfrm>
        </p:grpSpPr>
        <p:sp>
          <p:nvSpPr>
            <p:cNvPr id="96" name="Google Shape;96;p1"/>
            <p:cNvSpPr txBox="1"/>
            <p:nvPr/>
          </p:nvSpPr>
          <p:spPr>
            <a:xfrm>
              <a:off x="0" y="-28575"/>
              <a:ext cx="6342300" cy="5130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2499"/>
                <a:buFont typeface="Arial"/>
                <a:buNone/>
              </a:pPr>
              <a:r>
                <a:rPr lang="en-US" sz="2499">
                  <a:latin typeface="Cambria Math"/>
                  <a:ea typeface="Cambria Math"/>
                  <a:cs typeface="Cambria Math"/>
                  <a:sym typeface="Cambria Math"/>
                </a:rPr>
                <a:t>Team</a:t>
              </a:r>
              <a:r>
                <a:rPr lang="en-US" sz="2499" b="0" i="0" u="none" strike="noStrike" cap="none">
                  <a:solidFill>
                    <a:srgbClr val="000000"/>
                  </a:solidFill>
                  <a:latin typeface="Cambria Math"/>
                  <a:ea typeface="Cambria Math"/>
                  <a:cs typeface="Cambria Math"/>
                  <a:sym typeface="Cambria Math"/>
                </a:rPr>
                <a:t>:</a:t>
              </a:r>
              <a:endParaRPr sz="1400" b="0" i="0" u="none" strike="noStrike" cap="none">
                <a:solidFill>
                  <a:srgbClr val="000000"/>
                </a:solidFill>
                <a:latin typeface="Cambria Math"/>
                <a:ea typeface="Cambria Math"/>
                <a:cs typeface="Cambria Math"/>
                <a:sym typeface="Cambria Math"/>
              </a:endParaRPr>
            </a:p>
          </p:txBody>
        </p:sp>
        <p:sp>
          <p:nvSpPr>
            <p:cNvPr id="97" name="Google Shape;97;p1"/>
            <p:cNvSpPr txBox="1"/>
            <p:nvPr/>
          </p:nvSpPr>
          <p:spPr>
            <a:xfrm>
              <a:off x="0" y="622859"/>
              <a:ext cx="6342300" cy="1772700"/>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Nikola Dobricic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Milan Stankovic</a:t>
              </a:r>
              <a:endParaRPr sz="2399">
                <a:latin typeface="Cambria Math"/>
                <a:ea typeface="Cambria Math"/>
                <a:cs typeface="Cambria Math"/>
                <a:sym typeface="Cambria Math"/>
              </a:endParaRPr>
            </a:p>
            <a:p>
              <a:pPr marL="0" marR="0" lvl="0" indent="0" algn="l" rtl="0">
                <a:lnSpc>
                  <a:spcPct val="130011"/>
                </a:lnSpc>
                <a:spcBef>
                  <a:spcPts val="0"/>
                </a:spcBef>
                <a:spcAft>
                  <a:spcPts val="0"/>
                </a:spcAft>
                <a:buClr>
                  <a:srgbClr val="000000"/>
                </a:buClr>
                <a:buSzPts val="1400"/>
                <a:buFont typeface="Arial"/>
                <a:buNone/>
              </a:pPr>
              <a:r>
                <a:rPr lang="en-US" sz="2399">
                  <a:latin typeface="Cambria Math"/>
                  <a:ea typeface="Cambria Math"/>
                  <a:cs typeface="Cambria Math"/>
                  <a:sym typeface="Cambria Math"/>
                </a:rPr>
                <a:t>Ioana Popescu</a:t>
              </a:r>
              <a:endParaRPr sz="2399">
                <a:latin typeface="Cambria Math"/>
                <a:ea typeface="Cambria Math"/>
                <a:cs typeface="Cambria Math"/>
                <a:sym typeface="Cambria Math"/>
              </a:endParaRPr>
            </a:p>
          </p:txBody>
        </p:sp>
      </p:grpSp>
      <p:sp>
        <p:nvSpPr>
          <p:cNvPr id="98" name="Google Shape;98;p1"/>
          <p:cNvSpPr txBox="1"/>
          <p:nvPr/>
        </p:nvSpPr>
        <p:spPr>
          <a:xfrm>
            <a:off x="1316201" y="3380497"/>
            <a:ext cx="13231551" cy="481330"/>
          </a:xfrm>
          <a:prstGeom prst="rect">
            <a:avLst/>
          </a:prstGeom>
          <a:noFill/>
          <a:ln>
            <a:noFill/>
          </a:ln>
        </p:spPr>
        <p:txBody>
          <a:bodyPr spcFirstLastPara="1" wrap="square" lIns="0" tIns="0" rIns="0" bIns="0" anchor="t" anchorCtr="0">
            <a:spAutoFit/>
          </a:bodyPr>
          <a:lstStyle/>
          <a:p>
            <a:pPr marL="0" marR="0" lvl="0" indent="0" algn="l" rtl="0">
              <a:lnSpc>
                <a:spcPct val="21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
          <p:cNvSpPr txBox="1"/>
          <p:nvPr/>
        </p:nvSpPr>
        <p:spPr>
          <a:xfrm>
            <a:off x="4027749" y="3675893"/>
            <a:ext cx="13231500" cy="11697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7600"/>
              <a:buFont typeface="Arial"/>
              <a:buNone/>
            </a:pPr>
            <a:r>
              <a:rPr lang="en-US" sz="7600" b="1">
                <a:solidFill>
                  <a:schemeClr val="dk1"/>
                </a:solidFill>
                <a:latin typeface="Cambria Math"/>
                <a:ea typeface="Cambria Math"/>
                <a:cs typeface="Cambria Math"/>
                <a:sym typeface="Cambria Math"/>
              </a:rPr>
              <a:t>Sentiment Analysis on</a:t>
            </a:r>
            <a:endParaRPr sz="8999" b="1">
              <a:latin typeface="Cambria Math"/>
              <a:ea typeface="Cambria Math"/>
              <a:cs typeface="Cambria Math"/>
              <a:sym typeface="Cambria Math"/>
            </a:endParaRPr>
          </a:p>
        </p:txBody>
      </p:sp>
      <p:sp>
        <p:nvSpPr>
          <p:cNvPr id="100" name="Google Shape;100;p1"/>
          <p:cNvSpPr/>
          <p:nvPr/>
        </p:nvSpPr>
        <p:spPr>
          <a:xfrm>
            <a:off x="14790124" y="6239259"/>
            <a:ext cx="3497876" cy="3314238"/>
          </a:xfrm>
          <a:custGeom>
            <a:avLst/>
            <a:gdLst/>
            <a:ahLst/>
            <a:cxnLst/>
            <a:rect l="l" t="t" r="r" b="b"/>
            <a:pathLst>
              <a:path w="3497876" h="3314238" extrusionOk="0">
                <a:moveTo>
                  <a:pt x="0" y="0"/>
                </a:moveTo>
                <a:lnTo>
                  <a:pt x="3497876" y="0"/>
                </a:lnTo>
                <a:lnTo>
                  <a:pt x="3497876" y="3314238"/>
                </a:lnTo>
                <a:lnTo>
                  <a:pt x="0" y="3314238"/>
                </a:lnTo>
                <a:lnTo>
                  <a:pt x="0" y="0"/>
                </a:lnTo>
                <a:close/>
              </a:path>
            </a:pathLst>
          </a:custGeom>
          <a:blipFill rotWithShape="1">
            <a:blip r:embed="rId5">
              <a:alphaModFix/>
            </a:blip>
            <a:stretch>
              <a:fillRect/>
            </a:stretch>
          </a:blipFill>
          <a:ln>
            <a:noFill/>
          </a:ln>
        </p:spPr>
      </p:sp>
      <p:sp>
        <p:nvSpPr>
          <p:cNvPr id="101" name="Google Shape;101;p1"/>
          <p:cNvSpPr/>
          <p:nvPr/>
        </p:nvSpPr>
        <p:spPr>
          <a:xfrm>
            <a:off x="13013522" y="8825109"/>
            <a:ext cx="2729129" cy="2585849"/>
          </a:xfrm>
          <a:custGeom>
            <a:avLst/>
            <a:gdLst/>
            <a:ahLst/>
            <a:cxnLst/>
            <a:rect l="l" t="t" r="r" b="b"/>
            <a:pathLst>
              <a:path w="2729129" h="2585849" extrusionOk="0">
                <a:moveTo>
                  <a:pt x="0" y="0"/>
                </a:moveTo>
                <a:lnTo>
                  <a:pt x="2729129" y="0"/>
                </a:lnTo>
                <a:lnTo>
                  <a:pt x="2729129" y="2585849"/>
                </a:lnTo>
                <a:lnTo>
                  <a:pt x="0" y="2585849"/>
                </a:lnTo>
                <a:lnTo>
                  <a:pt x="0" y="0"/>
                </a:lnTo>
                <a:close/>
              </a:path>
            </a:pathLst>
          </a:custGeom>
          <a:blipFill rotWithShape="1">
            <a:blip r:embed="rId5">
              <a:alphaModFix/>
            </a:blip>
            <a:stretch>
              <a:fillRect/>
            </a:stretch>
          </a:blipFill>
          <a:ln>
            <a:noFill/>
          </a:ln>
        </p:spPr>
      </p:sp>
      <p:sp>
        <p:nvSpPr>
          <p:cNvPr id="102" name="Google Shape;102;p1"/>
          <p:cNvSpPr/>
          <p:nvPr/>
        </p:nvSpPr>
        <p:spPr>
          <a:xfrm rot="5695998">
            <a:off x="-2845675" y="-892681"/>
            <a:ext cx="4971030" cy="4753548"/>
          </a:xfrm>
          <a:custGeom>
            <a:avLst/>
            <a:gdLst/>
            <a:ahLst/>
            <a:cxnLst/>
            <a:rect l="l" t="t" r="r" b="b"/>
            <a:pathLst>
              <a:path w="4971030" h="4753548" extrusionOk="0">
                <a:moveTo>
                  <a:pt x="0" y="0"/>
                </a:moveTo>
                <a:lnTo>
                  <a:pt x="4971030" y="0"/>
                </a:lnTo>
                <a:lnTo>
                  <a:pt x="4971030" y="4753548"/>
                </a:lnTo>
                <a:lnTo>
                  <a:pt x="0" y="4753548"/>
                </a:lnTo>
                <a:lnTo>
                  <a:pt x="0" y="0"/>
                </a:lnTo>
                <a:close/>
              </a:path>
            </a:pathLst>
          </a:custGeom>
          <a:blipFill rotWithShape="1">
            <a:blip r:embed="rId6">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
          <p:cNvGraphicFramePr/>
          <p:nvPr/>
        </p:nvGraphicFramePr>
        <p:xfrm>
          <a:off x="7939189" y="3591863"/>
          <a:ext cx="3000000" cy="3000000"/>
        </p:xfrm>
        <a:graphic>
          <a:graphicData uri="http://schemas.openxmlformats.org/drawingml/2006/table">
            <a:tbl>
              <a:tblPr>
                <a:noFill/>
                <a:tableStyleId>{2455FE45-E4CD-4F2C-AE4C-397B969BAD2B}</a:tableStyleId>
              </a:tblPr>
              <a:tblGrid>
                <a:gridCol w="1041125">
                  <a:extLst>
                    <a:ext uri="{9D8B030D-6E8A-4147-A177-3AD203B41FA5}">
                      <a16:colId xmlns:a16="http://schemas.microsoft.com/office/drawing/2014/main" val="20000"/>
                    </a:ext>
                  </a:extLst>
                </a:gridCol>
                <a:gridCol w="7832825">
                  <a:extLst>
                    <a:ext uri="{9D8B030D-6E8A-4147-A177-3AD203B41FA5}">
                      <a16:colId xmlns:a16="http://schemas.microsoft.com/office/drawing/2014/main" val="20001"/>
                    </a:ext>
                  </a:extLst>
                </a:gridCol>
              </a:tblGrid>
              <a:tr h="1038225">
                <a:tc>
                  <a:txBody>
                    <a:bodyPr/>
                    <a:lstStyle/>
                    <a:p>
                      <a:pPr marL="0" marR="0" lvl="0" indent="0" algn="ctr" rtl="0">
                        <a:lnSpc>
                          <a:spcPct val="140013"/>
                        </a:lnSpc>
                        <a:spcBef>
                          <a:spcPts val="0"/>
                        </a:spcBef>
                        <a:spcAft>
                          <a:spcPts val="0"/>
                        </a:spcAft>
                        <a:buClr>
                          <a:srgbClr val="000000"/>
                        </a:buClr>
                        <a:buSzPts val="2899"/>
                        <a:buFont typeface="Arial"/>
                        <a:buNone/>
                      </a:pPr>
                      <a:r>
                        <a:rPr lang="en-US" sz="2899" u="none" strike="noStrike" cap="none">
                          <a:solidFill>
                            <a:srgbClr val="FFFFFF"/>
                          </a:solidFill>
                          <a:latin typeface="Arial"/>
                          <a:ea typeface="Arial"/>
                          <a:cs typeface="Arial"/>
                          <a:sym typeface="Arial"/>
                        </a:rPr>
                        <a:t>1</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Project Scope</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2</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u="none" strike="noStrike" cap="none">
                          <a:solidFill>
                            <a:srgbClr val="000000"/>
                          </a:solidFill>
                          <a:latin typeface="Cambria Math"/>
                          <a:ea typeface="Cambria Math"/>
                          <a:cs typeface="Cambria Math"/>
                          <a:sym typeface="Cambria Math"/>
                        </a:rPr>
                        <a:t>M</a:t>
                      </a:r>
                      <a:r>
                        <a:rPr lang="en-US" sz="2799">
                          <a:latin typeface="Cambria Math"/>
                          <a:ea typeface="Cambria Math"/>
                          <a:cs typeface="Cambria Math"/>
                          <a:sym typeface="Cambria Math"/>
                        </a:rPr>
                        <a:t>ethodology</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38225">
                <a:tc>
                  <a:txBody>
                    <a:bodyPr/>
                    <a:lstStyle/>
                    <a:p>
                      <a:pPr marL="0" marR="0" lvl="0" indent="0" algn="ctr" rtl="0">
                        <a:lnSpc>
                          <a:spcPct val="140000"/>
                        </a:lnSpc>
                        <a:spcBef>
                          <a:spcPts val="0"/>
                        </a:spcBef>
                        <a:spcAft>
                          <a:spcPts val="0"/>
                        </a:spcAft>
                        <a:buClr>
                          <a:srgbClr val="000000"/>
                        </a:buClr>
                        <a:buSzPts val="2900"/>
                        <a:buFont typeface="Arial"/>
                        <a:buNone/>
                      </a:pPr>
                      <a:r>
                        <a:rPr lang="en-US" sz="2900" u="none" strike="noStrike" cap="none">
                          <a:solidFill>
                            <a:srgbClr val="FFFFFF"/>
                          </a:solidFill>
                          <a:latin typeface="Arial"/>
                          <a:ea typeface="Arial"/>
                          <a:cs typeface="Arial"/>
                          <a:sym typeface="Arial"/>
                        </a:rPr>
                        <a:t>3</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64156F"/>
                    </a:solidFill>
                  </a:tcPr>
                </a:tc>
                <a:tc>
                  <a:txBody>
                    <a:bodyPr/>
                    <a:lstStyle/>
                    <a:p>
                      <a:pPr marL="0" marR="0" lvl="0" indent="0" algn="l" rtl="0">
                        <a:lnSpc>
                          <a:spcPct val="140014"/>
                        </a:lnSpc>
                        <a:spcBef>
                          <a:spcPts val="0"/>
                        </a:spcBef>
                        <a:spcAft>
                          <a:spcPts val="0"/>
                        </a:spcAft>
                        <a:buClr>
                          <a:srgbClr val="000000"/>
                        </a:buClr>
                        <a:buSzPts val="2799"/>
                        <a:buFont typeface="Arial"/>
                        <a:buNone/>
                      </a:pPr>
                      <a:r>
                        <a:rPr lang="en-US" sz="2799">
                          <a:latin typeface="Cambria Math"/>
                          <a:ea typeface="Cambria Math"/>
                          <a:cs typeface="Cambria Math"/>
                          <a:sym typeface="Cambria Math"/>
                        </a:rPr>
                        <a:t>Key Findings</a:t>
                      </a:r>
                      <a:endParaRPr sz="1100" u="none" strike="noStrike" cap="none">
                        <a:latin typeface="Cambria Math"/>
                        <a:ea typeface="Cambria Math"/>
                        <a:cs typeface="Cambria Math"/>
                        <a:sym typeface="Cambria Math"/>
                      </a:endParaRPr>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0" name="Google Shape;180;p2"/>
          <p:cNvSpPr txBox="1"/>
          <p:nvPr/>
        </p:nvSpPr>
        <p:spPr>
          <a:xfrm>
            <a:off x="1028700" y="4572000"/>
            <a:ext cx="6910500" cy="115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1" i="0" u="none" strike="noStrike" cap="none">
                <a:solidFill>
                  <a:srgbClr val="000000"/>
                </a:solidFill>
                <a:latin typeface="Cambria Math"/>
                <a:ea typeface="Cambria Math"/>
                <a:cs typeface="Cambria Math"/>
                <a:sym typeface="Cambria Math"/>
              </a:rPr>
              <a:t>Agenda</a:t>
            </a:r>
            <a:endParaRPr sz="1400" b="0" i="0" u="none" strike="noStrike" cap="none">
              <a:solidFill>
                <a:srgbClr val="000000"/>
              </a:solidFill>
              <a:latin typeface="Cambria Math"/>
              <a:ea typeface="Cambria Math"/>
              <a:cs typeface="Cambria Math"/>
              <a:sym typeface="Cambria Math"/>
            </a:endParaRPr>
          </a:p>
        </p:txBody>
      </p:sp>
      <p:sp>
        <p:nvSpPr>
          <p:cNvPr id="181" name="Google Shape;181;p2"/>
          <p:cNvSpPr/>
          <p:nvPr/>
        </p:nvSpPr>
        <p:spPr>
          <a:xfrm rot="-9088749">
            <a:off x="-923081" y="-478352"/>
            <a:ext cx="3903561" cy="3698625"/>
          </a:xfrm>
          <a:custGeom>
            <a:avLst/>
            <a:gdLst/>
            <a:ahLst/>
            <a:cxnLst/>
            <a:rect l="l" t="t" r="r" b="b"/>
            <a:pathLst>
              <a:path w="3903561" h="3698625" extrusionOk="0">
                <a:moveTo>
                  <a:pt x="0" y="0"/>
                </a:moveTo>
                <a:lnTo>
                  <a:pt x="3903562" y="0"/>
                </a:lnTo>
                <a:lnTo>
                  <a:pt x="3903562" y="3698625"/>
                </a:lnTo>
                <a:lnTo>
                  <a:pt x="0" y="3698625"/>
                </a:lnTo>
                <a:lnTo>
                  <a:pt x="0" y="0"/>
                </a:lnTo>
                <a:close/>
              </a:path>
            </a:pathLst>
          </a:custGeom>
          <a:blipFill rotWithShape="1">
            <a:blip r:embed="rId3">
              <a:alphaModFix/>
            </a:blip>
            <a:stretch>
              <a:fillRect/>
            </a:stretch>
          </a:blipFill>
          <a:ln>
            <a:noFill/>
          </a:ln>
        </p:spPr>
      </p:sp>
      <p:sp>
        <p:nvSpPr>
          <p:cNvPr id="182" name="Google Shape;182;p2"/>
          <p:cNvSpPr/>
          <p:nvPr/>
        </p:nvSpPr>
        <p:spPr>
          <a:xfrm rot="965189">
            <a:off x="-2274149" y="6091208"/>
            <a:ext cx="7824542" cy="6963843"/>
          </a:xfrm>
          <a:custGeom>
            <a:avLst/>
            <a:gdLst/>
            <a:ahLst/>
            <a:cxnLst/>
            <a:rect l="l" t="t" r="r" b="b"/>
            <a:pathLst>
              <a:path w="7824542" h="6963843" extrusionOk="0">
                <a:moveTo>
                  <a:pt x="0" y="0"/>
                </a:moveTo>
                <a:lnTo>
                  <a:pt x="7824542" y="0"/>
                </a:lnTo>
                <a:lnTo>
                  <a:pt x="7824542" y="6963842"/>
                </a:lnTo>
                <a:lnTo>
                  <a:pt x="0" y="6963842"/>
                </a:lnTo>
                <a:lnTo>
                  <a:pt x="0" y="0"/>
                </a:lnTo>
                <a:close/>
              </a:path>
            </a:pathLst>
          </a:custGeom>
          <a:blipFill rotWithShape="1">
            <a:blip r:embed="rId4">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86"/>
        <p:cNvGrpSpPr/>
        <p:nvPr/>
      </p:nvGrpSpPr>
      <p:grpSpPr>
        <a:xfrm>
          <a:off x="0" y="0"/>
          <a:ext cx="0" cy="0"/>
          <a:chOff x="0" y="0"/>
          <a:chExt cx="0" cy="0"/>
        </a:xfrm>
      </p:grpSpPr>
      <p:sp>
        <p:nvSpPr>
          <p:cNvPr id="187" name="Google Shape;187;g2de4e5c034c_0_187"/>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1. Project Scope</a:t>
            </a:r>
            <a:endParaRPr sz="1400" b="0" i="0" u="none" strike="noStrike" cap="none">
              <a:solidFill>
                <a:srgbClr val="000000"/>
              </a:solidFill>
              <a:latin typeface="Cambria Math"/>
              <a:ea typeface="Cambria Math"/>
              <a:cs typeface="Cambria Math"/>
              <a:sym typeface="Cambria Math"/>
            </a:endParaRPr>
          </a:p>
        </p:txBody>
      </p:sp>
      <p:sp>
        <p:nvSpPr>
          <p:cNvPr id="188" name="Google Shape;188;g2de4e5c034c_0_18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89" name="Google Shape;189;g2de4e5c034c_0_18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90" name="Google Shape;190;g2de4e5c034c_0_18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4"/>
        <p:cNvGrpSpPr/>
        <p:nvPr/>
      </p:nvGrpSpPr>
      <p:grpSpPr>
        <a:xfrm>
          <a:off x="0" y="0"/>
          <a:ext cx="0" cy="0"/>
          <a:chOff x="0" y="0"/>
          <a:chExt cx="0" cy="0"/>
        </a:xfrm>
      </p:grpSpPr>
      <p:sp>
        <p:nvSpPr>
          <p:cNvPr id="195" name="Google Shape;195;g2de4e5c034c_0_80"/>
          <p:cNvSpPr txBox="1"/>
          <p:nvPr/>
        </p:nvSpPr>
        <p:spPr>
          <a:xfrm>
            <a:off x="1300650" y="3980475"/>
            <a:ext cx="12915000" cy="20007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0"/>
              </a:spcAft>
              <a:buClr>
                <a:schemeClr val="dk1"/>
              </a:buClr>
              <a:buSzPts val="1100"/>
              <a:buFont typeface="Arial"/>
              <a:buNone/>
            </a:pPr>
            <a:r>
              <a:rPr lang="en-US" sz="3999" b="1">
                <a:solidFill>
                  <a:srgbClr val="FFFFFF"/>
                </a:solidFill>
                <a:latin typeface="Cambria Math"/>
                <a:ea typeface="Cambria Math"/>
                <a:cs typeface="Cambria Math"/>
                <a:sym typeface="Cambria Math"/>
              </a:rPr>
              <a:t>Train a model to predict a rating (on a scale from 1 to 10) based on the text of IMDB movie reviews. </a:t>
            </a:r>
            <a:endParaRPr sz="3999" b="1">
              <a:solidFill>
                <a:srgbClr val="FFFFFF"/>
              </a:solidFill>
              <a:latin typeface="Cambria Math"/>
              <a:ea typeface="Cambria Math"/>
              <a:cs typeface="Cambria Math"/>
              <a:sym typeface="Cambria Math"/>
            </a:endParaRPr>
          </a:p>
          <a:p>
            <a:pPr marL="0" marR="0" lvl="0" indent="0" algn="l" rtl="0">
              <a:lnSpc>
                <a:spcPct val="130007"/>
              </a:lnSpc>
              <a:spcBef>
                <a:spcPts val="1200"/>
              </a:spcBef>
              <a:spcAft>
                <a:spcPts val="0"/>
              </a:spcAft>
              <a:buClr>
                <a:srgbClr val="000000"/>
              </a:buClr>
              <a:buSzPts val="3499"/>
              <a:buFont typeface="Arial"/>
              <a:buNone/>
            </a:pPr>
            <a:endParaRPr sz="3999" b="1">
              <a:solidFill>
                <a:srgbClr val="FFFFFF"/>
              </a:solidFill>
              <a:latin typeface="Cambria Math"/>
              <a:ea typeface="Cambria Math"/>
              <a:cs typeface="Cambria Math"/>
              <a:sym typeface="Cambria Math"/>
            </a:endParaRPr>
          </a:p>
        </p:txBody>
      </p:sp>
      <p:sp>
        <p:nvSpPr>
          <p:cNvPr id="196" name="Google Shape;196;g2de4e5c034c_0_80"/>
          <p:cNvSpPr txBox="1"/>
          <p:nvPr/>
        </p:nvSpPr>
        <p:spPr>
          <a:xfrm>
            <a:off x="1300650" y="5422379"/>
            <a:ext cx="12915000" cy="1551000"/>
          </a:xfrm>
          <a:prstGeom prst="rect">
            <a:avLst/>
          </a:prstGeom>
          <a:noFill/>
          <a:ln>
            <a:noFill/>
          </a:ln>
        </p:spPr>
        <p:txBody>
          <a:bodyPr spcFirstLastPara="1" wrap="square" lIns="0" tIns="0" rIns="0" bIns="0" anchor="t" anchorCtr="0">
            <a:spAutoFit/>
          </a:bodyPr>
          <a:lstStyle/>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gauge public opinion on platforms where explicit ratings are not provided</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extend binary sentiment classification to continuous rating</a:t>
            </a:r>
            <a:endParaRPr sz="2799">
              <a:solidFill>
                <a:srgbClr val="FFFFFF"/>
              </a:solidFill>
              <a:latin typeface="Cambria Math"/>
              <a:ea typeface="Cambria Math"/>
              <a:cs typeface="Cambria Math"/>
              <a:sym typeface="Cambria Math"/>
            </a:endParaRPr>
          </a:p>
          <a:p>
            <a:pPr marL="457200" marR="0" lvl="0" indent="-406336" algn="l" rtl="0">
              <a:lnSpc>
                <a:spcPct val="130013"/>
              </a:lnSpc>
              <a:spcBef>
                <a:spcPts val="0"/>
              </a:spcBef>
              <a:spcAft>
                <a:spcPts val="0"/>
              </a:spcAft>
              <a:buClr>
                <a:srgbClr val="FFFFFF"/>
              </a:buClr>
              <a:buSzPts val="2799"/>
              <a:buFont typeface="Cambria Math"/>
              <a:buChar char="-"/>
            </a:pPr>
            <a:r>
              <a:rPr lang="en-US" sz="2799">
                <a:solidFill>
                  <a:srgbClr val="FFFFFF"/>
                </a:solidFill>
                <a:latin typeface="Cambria Math"/>
                <a:ea typeface="Cambria Math"/>
                <a:cs typeface="Cambria Math"/>
                <a:sym typeface="Cambria Math"/>
              </a:rPr>
              <a:t>experiment with various NLP approaches</a:t>
            </a:r>
            <a:endParaRPr sz="2799">
              <a:solidFill>
                <a:srgbClr val="FFFFFF"/>
              </a:solidFill>
              <a:latin typeface="Cambria Math"/>
              <a:ea typeface="Cambria Math"/>
              <a:cs typeface="Cambria Math"/>
              <a:sym typeface="Cambria Math"/>
            </a:endParaRPr>
          </a:p>
        </p:txBody>
      </p:sp>
      <p:sp>
        <p:nvSpPr>
          <p:cNvPr id="197" name="Google Shape;197;g2de4e5c034c_0_80"/>
          <p:cNvSpPr txBox="1"/>
          <p:nvPr/>
        </p:nvSpPr>
        <p:spPr>
          <a:xfrm>
            <a:off x="1300639" y="1038225"/>
            <a:ext cx="155688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9545"/>
              <a:buFont typeface="Arial"/>
              <a:buNone/>
            </a:pPr>
            <a:endParaRPr sz="1400" b="0" i="0" u="none" strike="noStrike" cap="none">
              <a:solidFill>
                <a:srgbClr val="000000"/>
              </a:solidFill>
              <a:latin typeface="Cambria Math"/>
              <a:ea typeface="Cambria Math"/>
              <a:cs typeface="Cambria Math"/>
              <a:sym typeface="Cambria Math"/>
            </a:endParaRPr>
          </a:p>
        </p:txBody>
      </p:sp>
      <p:sp>
        <p:nvSpPr>
          <p:cNvPr id="198" name="Google Shape;198;g2de4e5c034c_0_8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99" name="Google Shape;199;g2de4e5c034c_0_8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0" name="Google Shape;200;g2de4e5c034c_0_8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4"/>
        <p:cNvGrpSpPr/>
        <p:nvPr/>
      </p:nvGrpSpPr>
      <p:grpSpPr>
        <a:xfrm>
          <a:off x="0" y="0"/>
          <a:ext cx="0" cy="0"/>
          <a:chOff x="0" y="0"/>
          <a:chExt cx="0" cy="0"/>
        </a:xfrm>
      </p:grpSpPr>
      <p:sp>
        <p:nvSpPr>
          <p:cNvPr id="205" name="Google Shape;205;g2de4e5c034c_0_196"/>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2. Methodology</a:t>
            </a:r>
            <a:endParaRPr sz="1400" b="0" i="0" u="none" strike="noStrike" cap="none">
              <a:solidFill>
                <a:srgbClr val="000000"/>
              </a:solidFill>
              <a:latin typeface="Cambria Math"/>
              <a:ea typeface="Cambria Math"/>
              <a:cs typeface="Cambria Math"/>
              <a:sym typeface="Cambria Math"/>
            </a:endParaRPr>
          </a:p>
        </p:txBody>
      </p:sp>
      <p:sp>
        <p:nvSpPr>
          <p:cNvPr id="206" name="Google Shape;206;g2de4e5c034c_0_19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207" name="Google Shape;207;g2de4e5c034c_0_19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08" name="Google Shape;208;g2de4e5c034c_0_19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txBox="1"/>
          <p:nvPr/>
        </p:nvSpPr>
        <p:spPr>
          <a:xfrm>
            <a:off x="9597875" y="2073669"/>
            <a:ext cx="7664100" cy="1238700"/>
          </a:xfrm>
          <a:prstGeom prst="rect">
            <a:avLst/>
          </a:prstGeom>
          <a:noFill/>
          <a:ln>
            <a:noFill/>
          </a:ln>
        </p:spPr>
        <p:txBody>
          <a:bodyPr spcFirstLastPara="1" wrap="square" lIns="0" tIns="0" rIns="0" bIns="0" anchor="t" anchorCtr="0">
            <a:spAutoFit/>
          </a:bodyPr>
          <a:lstStyle/>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Text Cleaning &amp; Tokenization</a:t>
            </a:r>
            <a:endParaRPr sz="3499" b="1">
              <a:latin typeface="Cambria Math"/>
              <a:ea typeface="Cambria Math"/>
              <a:cs typeface="Cambria Math"/>
              <a:sym typeface="Cambria Math"/>
            </a:endParaRPr>
          </a:p>
          <a:p>
            <a:pPr marL="0" marR="0" lvl="0" indent="0" algn="r" rtl="0">
              <a:lnSpc>
                <a:spcPct val="130007"/>
              </a:lnSpc>
              <a:spcBef>
                <a:spcPts val="0"/>
              </a:spcBef>
              <a:spcAft>
                <a:spcPts val="0"/>
              </a:spcAft>
              <a:buClr>
                <a:srgbClr val="000000"/>
              </a:buClr>
              <a:buSzPts val="3499"/>
              <a:buFont typeface="Arial"/>
              <a:buNone/>
            </a:pPr>
            <a:r>
              <a:rPr lang="en-US" sz="3499" b="1">
                <a:latin typeface="Cambria Math"/>
                <a:ea typeface="Cambria Math"/>
                <a:cs typeface="Cambria Math"/>
                <a:sym typeface="Cambria Math"/>
              </a:rPr>
              <a:t>Vizualization &amp; Exploratory Analysis</a:t>
            </a:r>
            <a:endParaRPr sz="3499" b="1">
              <a:latin typeface="Cambria Math"/>
              <a:ea typeface="Cambria Math"/>
              <a:cs typeface="Cambria Math"/>
              <a:sym typeface="Cambria Math"/>
            </a:endParaRPr>
          </a:p>
        </p:txBody>
      </p:sp>
      <p:sp>
        <p:nvSpPr>
          <p:cNvPr id="214" name="Google Shape;214;p4"/>
          <p:cNvSpPr txBox="1"/>
          <p:nvPr/>
        </p:nvSpPr>
        <p:spPr>
          <a:xfrm>
            <a:off x="6188363" y="719186"/>
            <a:ext cx="11073600" cy="9975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9545"/>
              <a:buFont typeface="Arial"/>
              <a:buNone/>
            </a:pPr>
            <a:r>
              <a:rPr lang="en-US" sz="7200" b="1">
                <a:latin typeface="Cambria Math"/>
                <a:ea typeface="Cambria Math"/>
                <a:cs typeface="Cambria Math"/>
                <a:sym typeface="Cambria Math"/>
              </a:rPr>
              <a:t>Data Prepreprocessing</a:t>
            </a:r>
            <a:endParaRPr sz="7200" b="1" i="0" u="none" strike="noStrike" cap="none">
              <a:solidFill>
                <a:srgbClr val="000000"/>
              </a:solidFill>
              <a:latin typeface="Cambria Math"/>
              <a:ea typeface="Cambria Math"/>
              <a:cs typeface="Cambria Math"/>
              <a:sym typeface="Cambria Math"/>
            </a:endParaRPr>
          </a:p>
        </p:txBody>
      </p:sp>
      <p:sp>
        <p:nvSpPr>
          <p:cNvPr id="215" name="Google Shape;215;p4"/>
          <p:cNvSpPr/>
          <p:nvPr/>
        </p:nvSpPr>
        <p:spPr>
          <a:xfrm rot="8367651">
            <a:off x="-3675882" y="-1803699"/>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16" name="Google Shape;216;p4"/>
          <p:cNvSpPr/>
          <p:nvPr/>
        </p:nvSpPr>
        <p:spPr>
          <a:xfrm rot="-5021485">
            <a:off x="3765665" y="2668286"/>
            <a:ext cx="1813163" cy="1717972"/>
          </a:xfrm>
          <a:custGeom>
            <a:avLst/>
            <a:gdLst/>
            <a:ahLst/>
            <a:cxnLst/>
            <a:rect l="l" t="t" r="r" b="b"/>
            <a:pathLst>
              <a:path w="1811240" h="1716150" extrusionOk="0">
                <a:moveTo>
                  <a:pt x="0" y="0"/>
                </a:moveTo>
                <a:lnTo>
                  <a:pt x="1811240" y="0"/>
                </a:lnTo>
                <a:lnTo>
                  <a:pt x="1811240" y="1716150"/>
                </a:lnTo>
                <a:lnTo>
                  <a:pt x="0" y="1716150"/>
                </a:lnTo>
                <a:lnTo>
                  <a:pt x="0" y="0"/>
                </a:lnTo>
                <a:close/>
              </a:path>
            </a:pathLst>
          </a:custGeom>
          <a:blipFill rotWithShape="1">
            <a:blip r:embed="rId4">
              <a:alphaModFix/>
            </a:blip>
            <a:stretch>
              <a:fillRect/>
            </a:stretch>
          </a:blipFill>
          <a:ln>
            <a:noFill/>
          </a:ln>
        </p:spPr>
      </p:sp>
      <p:sp>
        <p:nvSpPr>
          <p:cNvPr id="217" name="Google Shape;217;p4"/>
          <p:cNvSpPr/>
          <p:nvPr/>
        </p:nvSpPr>
        <p:spPr>
          <a:xfrm rot="6429957">
            <a:off x="1179549" y="6249894"/>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5">
              <a:alphaModFix/>
            </a:blip>
            <a:stretch>
              <a:fillRect/>
            </a:stretch>
          </a:blipFill>
          <a:ln>
            <a:noFill/>
          </a:ln>
        </p:spPr>
      </p:sp>
      <p:pic>
        <p:nvPicPr>
          <p:cNvPr id="218" name="Google Shape;218;p4"/>
          <p:cNvPicPr preferRelativeResize="0"/>
          <p:nvPr/>
        </p:nvPicPr>
        <p:blipFill>
          <a:blip r:embed="rId6">
            <a:alphaModFix/>
          </a:blip>
          <a:stretch>
            <a:fillRect/>
          </a:stretch>
        </p:blipFill>
        <p:spPr>
          <a:xfrm>
            <a:off x="5737075" y="4828325"/>
            <a:ext cx="11976198" cy="4418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de4e5c034c_0_9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24" name="Google Shape;224;g2de4e5c034c_0_9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25" name="Google Shape;225;g2de4e5c034c_0_95"/>
          <p:cNvPicPr preferRelativeResize="0"/>
          <p:nvPr/>
        </p:nvPicPr>
        <p:blipFill>
          <a:blip r:embed="rId5">
            <a:alphaModFix/>
          </a:blip>
          <a:stretch>
            <a:fillRect/>
          </a:stretch>
        </p:blipFill>
        <p:spPr>
          <a:xfrm>
            <a:off x="426525" y="2402200"/>
            <a:ext cx="17434949" cy="642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de4e5c034c_0_105"/>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1" name="Google Shape;231;g2de4e5c034c_0_105"/>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2" name="Google Shape;232;g2de4e5c034c_0_105"/>
          <p:cNvPicPr preferRelativeResize="0"/>
          <p:nvPr/>
        </p:nvPicPr>
        <p:blipFill>
          <a:blip r:embed="rId5">
            <a:alphaModFix/>
          </a:blip>
          <a:stretch>
            <a:fillRect/>
          </a:stretch>
        </p:blipFill>
        <p:spPr>
          <a:xfrm>
            <a:off x="1851988" y="1082000"/>
            <a:ext cx="14584001" cy="812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de4e5c034c_0_112"/>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38" name="Google Shape;238;g2de4e5c034c_0_112"/>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39" name="Google Shape;239;g2de4e5c034c_0_112"/>
          <p:cNvPicPr preferRelativeResize="0"/>
          <p:nvPr/>
        </p:nvPicPr>
        <p:blipFill>
          <a:blip r:embed="rId5">
            <a:alphaModFix/>
          </a:blip>
          <a:stretch>
            <a:fillRect/>
          </a:stretch>
        </p:blipFill>
        <p:spPr>
          <a:xfrm>
            <a:off x="1340801" y="1305345"/>
            <a:ext cx="14778550" cy="82196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de4e5c034c_0_12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45" name="Google Shape;245;g2de4e5c034c_0_12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46" name="Google Shape;246;g2de4e5c034c_0_127"/>
          <p:cNvPicPr preferRelativeResize="0"/>
          <p:nvPr/>
        </p:nvPicPr>
        <p:blipFill>
          <a:blip r:embed="rId5">
            <a:alphaModFix/>
          </a:blip>
          <a:stretch>
            <a:fillRect/>
          </a:stretch>
        </p:blipFill>
        <p:spPr>
          <a:xfrm>
            <a:off x="1340801" y="1305345"/>
            <a:ext cx="14778550" cy="8219656"/>
          </a:xfrm>
          <a:prstGeom prst="rect">
            <a:avLst/>
          </a:prstGeom>
          <a:noFill/>
          <a:ln>
            <a:noFill/>
          </a:ln>
        </p:spPr>
      </p:pic>
      <p:pic>
        <p:nvPicPr>
          <p:cNvPr id="247" name="Google Shape;247;g2de4e5c034c_0_127"/>
          <p:cNvPicPr preferRelativeResize="0"/>
          <p:nvPr/>
        </p:nvPicPr>
        <p:blipFill>
          <a:blip r:embed="rId6">
            <a:alphaModFix/>
          </a:blip>
          <a:stretch>
            <a:fillRect/>
          </a:stretch>
        </p:blipFill>
        <p:spPr>
          <a:xfrm>
            <a:off x="1340797" y="1305350"/>
            <a:ext cx="14778550" cy="82667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
          <p:cNvSpPr txBox="1"/>
          <p:nvPr/>
        </p:nvSpPr>
        <p:spPr>
          <a:xfrm>
            <a:off x="1457475" y="852131"/>
            <a:ext cx="13087500" cy="12117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7872" b="1">
                <a:latin typeface="Cambria Math"/>
                <a:ea typeface="Cambria Math"/>
                <a:cs typeface="Cambria Math"/>
                <a:sym typeface="Cambria Math"/>
              </a:rPr>
              <a:t>Feature Extraction</a:t>
            </a:r>
            <a:endParaRPr sz="7972" b="1" i="0" u="none" strike="noStrike" cap="none">
              <a:solidFill>
                <a:srgbClr val="000000"/>
              </a:solidFill>
              <a:latin typeface="Cambria Math"/>
              <a:ea typeface="Cambria Math"/>
              <a:cs typeface="Cambria Math"/>
              <a:sym typeface="Cambria Math"/>
            </a:endParaRPr>
          </a:p>
        </p:txBody>
      </p:sp>
      <p:sp>
        <p:nvSpPr>
          <p:cNvPr id="257" name="Google Shape;257;p5"/>
          <p:cNvSpPr/>
          <p:nvPr/>
        </p:nvSpPr>
        <p:spPr>
          <a:xfrm rot="-10094169">
            <a:off x="-2768217" y="5870308"/>
            <a:ext cx="6176663" cy="5906434"/>
          </a:xfrm>
          <a:custGeom>
            <a:avLst/>
            <a:gdLst/>
            <a:ahLst/>
            <a:cxnLst/>
            <a:rect l="l" t="t" r="r" b="b"/>
            <a:pathLst>
              <a:path w="6176663" h="5906434" extrusionOk="0">
                <a:moveTo>
                  <a:pt x="0" y="0"/>
                </a:moveTo>
                <a:lnTo>
                  <a:pt x="6176663" y="0"/>
                </a:lnTo>
                <a:lnTo>
                  <a:pt x="6176663" y="5906433"/>
                </a:lnTo>
                <a:lnTo>
                  <a:pt x="0" y="5906433"/>
                </a:lnTo>
                <a:lnTo>
                  <a:pt x="0" y="0"/>
                </a:lnTo>
                <a:close/>
              </a:path>
            </a:pathLst>
          </a:custGeom>
          <a:blipFill rotWithShape="1">
            <a:blip r:embed="rId3">
              <a:alphaModFix/>
            </a:blip>
            <a:stretch>
              <a:fillRect/>
            </a:stretch>
          </a:blipFill>
          <a:ln>
            <a:noFill/>
          </a:ln>
        </p:spPr>
      </p:sp>
      <p:grpSp>
        <p:nvGrpSpPr>
          <p:cNvPr id="258" name="Google Shape;258;p5"/>
          <p:cNvGrpSpPr/>
          <p:nvPr/>
        </p:nvGrpSpPr>
        <p:grpSpPr>
          <a:xfrm>
            <a:off x="1439531" y="2699822"/>
            <a:ext cx="4539600" cy="1876172"/>
            <a:chOff x="0" y="-47625"/>
            <a:chExt cx="6052800" cy="2501562"/>
          </a:xfrm>
        </p:grpSpPr>
        <p:sp>
          <p:nvSpPr>
            <p:cNvPr id="259" name="Google Shape;259;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Bag of Words</a:t>
              </a:r>
              <a:endParaRPr sz="1400" b="1" i="0" u="none" strike="noStrike" cap="none">
                <a:solidFill>
                  <a:srgbClr val="000000"/>
                </a:solidFill>
                <a:latin typeface="Cambria Math"/>
                <a:ea typeface="Cambria Math"/>
                <a:cs typeface="Cambria Math"/>
                <a:sym typeface="Cambria Math"/>
              </a:endParaRPr>
            </a:p>
          </p:txBody>
        </p:sp>
        <p:sp>
          <p:nvSpPr>
            <p:cNvPr id="260" name="Google Shape;260;p5"/>
            <p:cNvSpPr txBox="1"/>
            <p:nvPr/>
          </p:nvSpPr>
          <p:spPr>
            <a:xfrm>
              <a:off x="0" y="1271937"/>
              <a:ext cx="6052800" cy="1182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Converting text into word counts</a:t>
              </a:r>
              <a:endParaRPr sz="2400" b="0" i="0" u="none" strike="noStrike" cap="none">
                <a:solidFill>
                  <a:srgbClr val="000000"/>
                </a:solidFill>
                <a:latin typeface="Cambria Math"/>
                <a:ea typeface="Cambria Math"/>
                <a:cs typeface="Cambria Math"/>
                <a:sym typeface="Cambria Math"/>
              </a:endParaRPr>
            </a:p>
            <a:p>
              <a:pPr marL="0" marR="0" lvl="0" indent="0" algn="l" rtl="0">
                <a:lnSpc>
                  <a:spcPct val="139990"/>
                </a:lnSpc>
                <a:spcBef>
                  <a:spcPts val="0"/>
                </a:spcBef>
                <a:spcAft>
                  <a:spcPts val="0"/>
                </a:spcAft>
                <a:buClr>
                  <a:srgbClr val="000000"/>
                </a:buClr>
                <a:buSzPts val="2213"/>
                <a:buFont typeface="Arial"/>
                <a:buNone/>
              </a:pPr>
              <a:endParaRPr sz="2400" b="0" i="0" u="none" strike="noStrike" cap="none">
                <a:solidFill>
                  <a:srgbClr val="000000"/>
                </a:solidFill>
                <a:latin typeface="Cambria Math"/>
                <a:ea typeface="Cambria Math"/>
                <a:cs typeface="Cambria Math"/>
                <a:sym typeface="Cambria Math"/>
              </a:endParaRPr>
            </a:p>
          </p:txBody>
        </p:sp>
      </p:grpSp>
      <p:grpSp>
        <p:nvGrpSpPr>
          <p:cNvPr id="261" name="Google Shape;261;p5"/>
          <p:cNvGrpSpPr/>
          <p:nvPr/>
        </p:nvGrpSpPr>
        <p:grpSpPr>
          <a:xfrm>
            <a:off x="6292633" y="2699822"/>
            <a:ext cx="4420350" cy="1359122"/>
            <a:chOff x="0" y="-47625"/>
            <a:chExt cx="5893800" cy="1812162"/>
          </a:xfrm>
        </p:grpSpPr>
        <p:sp>
          <p:nvSpPr>
            <p:cNvPr id="262" name="Google Shape;262;p5"/>
            <p:cNvSpPr txBox="1"/>
            <p:nvPr/>
          </p:nvSpPr>
          <p:spPr>
            <a:xfrm>
              <a:off x="0" y="-47625"/>
              <a:ext cx="5893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Glove Embeddings</a:t>
              </a:r>
              <a:endParaRPr sz="1400" b="1" i="0" u="none" strike="noStrike" cap="none">
                <a:solidFill>
                  <a:srgbClr val="000000"/>
                </a:solidFill>
                <a:latin typeface="Cambria Math"/>
                <a:ea typeface="Cambria Math"/>
                <a:cs typeface="Cambria Math"/>
                <a:sym typeface="Cambria Math"/>
              </a:endParaRPr>
            </a:p>
          </p:txBody>
        </p:sp>
        <p:sp>
          <p:nvSpPr>
            <p:cNvPr id="263" name="Google Shape;263;p5"/>
            <p:cNvSpPr txBox="1"/>
            <p:nvPr/>
          </p:nvSpPr>
          <p:spPr>
            <a:xfrm>
              <a:off x="0" y="1271937"/>
              <a:ext cx="5893800" cy="4926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Clr>
                  <a:srgbClr val="000000"/>
                </a:buClr>
                <a:buSzPts val="2213"/>
                <a:buFont typeface="Arial"/>
                <a:buNone/>
              </a:pPr>
              <a:r>
                <a:rPr lang="en-US" sz="2400">
                  <a:latin typeface="Cambria Math"/>
                  <a:ea typeface="Cambria Math"/>
                  <a:cs typeface="Cambria Math"/>
                  <a:sym typeface="Cambria Math"/>
                </a:rPr>
                <a:t>Using pre-trained word vectors</a:t>
              </a:r>
              <a:endParaRPr sz="2400">
                <a:latin typeface="Cambria Math"/>
                <a:ea typeface="Cambria Math"/>
                <a:cs typeface="Cambria Math"/>
                <a:sym typeface="Cambria Math"/>
              </a:endParaRPr>
            </a:p>
          </p:txBody>
        </p:sp>
      </p:grpSp>
      <p:grpSp>
        <p:nvGrpSpPr>
          <p:cNvPr id="264" name="Google Shape;264;p5"/>
          <p:cNvGrpSpPr/>
          <p:nvPr/>
        </p:nvGrpSpPr>
        <p:grpSpPr>
          <a:xfrm>
            <a:off x="11506274" y="2699825"/>
            <a:ext cx="5342201" cy="1359122"/>
            <a:chOff x="0" y="-47625"/>
            <a:chExt cx="6052800" cy="1812162"/>
          </a:xfrm>
        </p:grpSpPr>
        <p:sp>
          <p:nvSpPr>
            <p:cNvPr id="265" name="Google Shape;265;p5"/>
            <p:cNvSpPr txBox="1"/>
            <p:nvPr/>
          </p:nvSpPr>
          <p:spPr>
            <a:xfrm>
              <a:off x="0" y="-47625"/>
              <a:ext cx="6052800" cy="881400"/>
            </a:xfrm>
            <a:prstGeom prst="rect">
              <a:avLst/>
            </a:prstGeom>
            <a:noFill/>
            <a:ln>
              <a:noFill/>
            </a:ln>
          </p:spPr>
          <p:txBody>
            <a:bodyPr spcFirstLastPara="1" wrap="square" lIns="0" tIns="0" rIns="0" bIns="0" anchor="t" anchorCtr="0">
              <a:spAutoFit/>
            </a:bodyPr>
            <a:lstStyle/>
            <a:p>
              <a:pPr marL="0" marR="0" lvl="0" indent="0" algn="l" rtl="0">
                <a:lnSpc>
                  <a:spcPct val="129994"/>
                </a:lnSpc>
                <a:spcBef>
                  <a:spcPts val="0"/>
                </a:spcBef>
                <a:spcAft>
                  <a:spcPts val="0"/>
                </a:spcAft>
                <a:buClr>
                  <a:srgbClr val="000000"/>
                </a:buClr>
                <a:buSzPts val="4294"/>
                <a:buFont typeface="Arial"/>
                <a:buNone/>
              </a:pPr>
              <a:r>
                <a:rPr lang="en-US" sz="4294" b="1">
                  <a:solidFill>
                    <a:srgbClr val="731F7D"/>
                  </a:solidFill>
                  <a:latin typeface="Cambria Math"/>
                  <a:ea typeface="Cambria Math"/>
                  <a:cs typeface="Cambria Math"/>
                  <a:sym typeface="Cambria Math"/>
                </a:rPr>
                <a:t>Training Embeddings</a:t>
              </a:r>
              <a:endParaRPr sz="1400" b="1" i="0" u="none" strike="noStrike" cap="none">
                <a:solidFill>
                  <a:srgbClr val="000000"/>
                </a:solidFill>
                <a:latin typeface="Cambria Math"/>
                <a:ea typeface="Cambria Math"/>
                <a:cs typeface="Cambria Math"/>
                <a:sym typeface="Cambria Math"/>
              </a:endParaRPr>
            </a:p>
          </p:txBody>
        </p:sp>
        <p:sp>
          <p:nvSpPr>
            <p:cNvPr id="266" name="Google Shape;266;p5"/>
            <p:cNvSpPr txBox="1"/>
            <p:nvPr/>
          </p:nvSpPr>
          <p:spPr>
            <a:xfrm>
              <a:off x="0" y="1271937"/>
              <a:ext cx="6052800" cy="492600"/>
            </a:xfrm>
            <a:prstGeom prst="rect">
              <a:avLst/>
            </a:prstGeom>
            <a:noFill/>
            <a:ln>
              <a:noFill/>
            </a:ln>
          </p:spPr>
          <p:txBody>
            <a:bodyPr spcFirstLastPara="1" wrap="square" lIns="0" tIns="0" rIns="0" bIns="0" anchor="t" anchorCtr="0">
              <a:spAutoFit/>
            </a:bodyPr>
            <a:lstStyle/>
            <a:p>
              <a:pPr marL="0" lvl="0" indent="0" algn="l" rtl="0">
                <a:spcBef>
                  <a:spcPts val="1200"/>
                </a:spcBef>
                <a:spcAft>
                  <a:spcPts val="1200"/>
                </a:spcAft>
                <a:buNone/>
              </a:pPr>
              <a:r>
                <a:rPr lang="en-US" sz="2400">
                  <a:latin typeface="Cambria Math"/>
                  <a:ea typeface="Cambria Math"/>
                  <a:cs typeface="Cambria Math"/>
                  <a:sym typeface="Cambria Math"/>
                </a:rPr>
                <a:t>Catered to movie-specific vocabulary</a:t>
              </a:r>
              <a:endParaRPr sz="1400" b="0" i="0" u="none" strike="noStrike" cap="none">
                <a:solidFill>
                  <a:srgbClr val="000000"/>
                </a:solidFill>
                <a:latin typeface="Cambria Math"/>
                <a:ea typeface="Cambria Math"/>
                <a:cs typeface="Cambria Math"/>
                <a:sym typeface="Cambria Math"/>
              </a:endParaRPr>
            </a:p>
          </p:txBody>
        </p:sp>
      </p:grpSp>
      <p:sp>
        <p:nvSpPr>
          <p:cNvPr id="267" name="Google Shape;267;p5"/>
          <p:cNvSpPr/>
          <p:nvPr/>
        </p:nvSpPr>
        <p:spPr>
          <a:xfrm rot="9440824">
            <a:off x="-1085128" y="-352001"/>
            <a:ext cx="2207069" cy="2091198"/>
          </a:xfrm>
          <a:custGeom>
            <a:avLst/>
            <a:gdLst/>
            <a:ahLst/>
            <a:cxnLst/>
            <a:rect l="l" t="t" r="r" b="b"/>
            <a:pathLst>
              <a:path w="2207918" h="2092002" extrusionOk="0">
                <a:moveTo>
                  <a:pt x="0" y="0"/>
                </a:moveTo>
                <a:lnTo>
                  <a:pt x="2207919" y="0"/>
                </a:lnTo>
                <a:lnTo>
                  <a:pt x="2207919" y="2092002"/>
                </a:lnTo>
                <a:lnTo>
                  <a:pt x="0" y="2092002"/>
                </a:lnTo>
                <a:lnTo>
                  <a:pt x="0" y="0"/>
                </a:lnTo>
                <a:close/>
              </a:path>
            </a:pathLst>
          </a:custGeom>
          <a:blipFill rotWithShape="1">
            <a:blip r:embed="rId4">
              <a:alphaModFix/>
            </a:blip>
            <a:stretch>
              <a:fillRect/>
            </a:stretch>
          </a:blipFill>
          <a:ln>
            <a:noFill/>
          </a:ln>
        </p:spPr>
      </p:sp>
      <p:pic>
        <p:nvPicPr>
          <p:cNvPr id="268" name="Google Shape;268;p5"/>
          <p:cNvPicPr preferRelativeResize="0"/>
          <p:nvPr/>
        </p:nvPicPr>
        <p:blipFill>
          <a:blip r:embed="rId5">
            <a:alphaModFix/>
          </a:blip>
          <a:stretch>
            <a:fillRect/>
          </a:stretch>
        </p:blipFill>
        <p:spPr>
          <a:xfrm>
            <a:off x="4693588" y="4840600"/>
            <a:ext cx="8900829" cy="4691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06"/>
        <p:cNvGrpSpPr/>
        <p:nvPr/>
      </p:nvGrpSpPr>
      <p:grpSpPr>
        <a:xfrm>
          <a:off x="0" y="0"/>
          <a:ext cx="0" cy="0"/>
          <a:chOff x="0" y="0"/>
          <a:chExt cx="0" cy="0"/>
        </a:xfrm>
      </p:grpSpPr>
      <p:sp>
        <p:nvSpPr>
          <p:cNvPr id="107" name="Google Shape;107;g2de4e5c034c_0_0"/>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a:t>
            </a:r>
            <a:r>
              <a:rPr lang="en-US" sz="2900" b="1">
                <a:solidFill>
                  <a:srgbClr val="4D1354"/>
                </a:solidFill>
                <a:latin typeface="Poppins"/>
                <a:ea typeface="Poppins"/>
                <a:cs typeface="Poppins"/>
                <a:sym typeface="Poppins"/>
              </a:rPr>
              <a:t>i found some of the humour quite funny especially Alfred Molina’s character (...) </a:t>
            </a:r>
            <a:endParaRPr sz="2900" b="1">
              <a:solidFill>
                <a:srgbClr val="4D1354"/>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08" name="Google Shape;108;g2de4e5c034c_0_0"/>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09" name="Google Shape;109;g2de4e5c034c_0_0"/>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0" name="Google Shape;110;g2de4e5c034c_0_0"/>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11" name="Google Shape;111;g2de4e5c034c_0_0"/>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de4e5c034c_0_137"/>
          <p:cNvSpPr/>
          <p:nvPr/>
        </p:nvSpPr>
        <p:spPr>
          <a:xfrm rot="8367651">
            <a:off x="-4937957" y="-3661074"/>
            <a:ext cx="9055078" cy="8059019"/>
          </a:xfrm>
          <a:custGeom>
            <a:avLst/>
            <a:gdLst/>
            <a:ahLst/>
            <a:cxnLst/>
            <a:rect l="l" t="t" r="r" b="b"/>
            <a:pathLst>
              <a:path w="9054625" h="8058616" extrusionOk="0">
                <a:moveTo>
                  <a:pt x="0" y="0"/>
                </a:moveTo>
                <a:lnTo>
                  <a:pt x="9054625" y="0"/>
                </a:lnTo>
                <a:lnTo>
                  <a:pt x="9054625" y="8058616"/>
                </a:lnTo>
                <a:lnTo>
                  <a:pt x="0" y="8058616"/>
                </a:lnTo>
                <a:lnTo>
                  <a:pt x="0" y="0"/>
                </a:lnTo>
                <a:close/>
              </a:path>
            </a:pathLst>
          </a:custGeom>
          <a:blipFill rotWithShape="1">
            <a:blip r:embed="rId3">
              <a:alphaModFix/>
            </a:blip>
            <a:stretch>
              <a:fillRect/>
            </a:stretch>
          </a:blipFill>
          <a:ln>
            <a:noFill/>
          </a:ln>
        </p:spPr>
      </p:sp>
      <p:sp>
        <p:nvSpPr>
          <p:cNvPr id="274" name="Google Shape;274;g2de4e5c034c_0_137"/>
          <p:cNvSpPr/>
          <p:nvPr/>
        </p:nvSpPr>
        <p:spPr>
          <a:xfrm rot="6429957">
            <a:off x="15919474" y="8178719"/>
            <a:ext cx="3787812" cy="3622094"/>
          </a:xfrm>
          <a:custGeom>
            <a:avLst/>
            <a:gdLst/>
            <a:ahLst/>
            <a:cxnLst/>
            <a:rect l="l" t="t" r="r" b="b"/>
            <a:pathLst>
              <a:path w="3789612" h="3623816" extrusionOk="0">
                <a:moveTo>
                  <a:pt x="0" y="0"/>
                </a:moveTo>
                <a:lnTo>
                  <a:pt x="3789612" y="0"/>
                </a:lnTo>
                <a:lnTo>
                  <a:pt x="3789612" y="3623816"/>
                </a:lnTo>
                <a:lnTo>
                  <a:pt x="0" y="3623816"/>
                </a:lnTo>
                <a:lnTo>
                  <a:pt x="0" y="0"/>
                </a:lnTo>
                <a:close/>
              </a:path>
            </a:pathLst>
          </a:custGeom>
          <a:blipFill rotWithShape="1">
            <a:blip r:embed="rId4">
              <a:alphaModFix/>
            </a:blip>
            <a:stretch>
              <a:fillRect/>
            </a:stretch>
          </a:blipFill>
          <a:ln>
            <a:noFill/>
          </a:ln>
        </p:spPr>
      </p:sp>
      <p:pic>
        <p:nvPicPr>
          <p:cNvPr id="275" name="Google Shape;275;g2de4e5c034c_0_137"/>
          <p:cNvPicPr preferRelativeResize="0"/>
          <p:nvPr/>
        </p:nvPicPr>
        <p:blipFill>
          <a:blip r:embed="rId5">
            <a:alphaModFix/>
          </a:blip>
          <a:stretch>
            <a:fillRect/>
          </a:stretch>
        </p:blipFill>
        <p:spPr>
          <a:xfrm>
            <a:off x="838675" y="1811300"/>
            <a:ext cx="16022826" cy="7334825"/>
          </a:xfrm>
          <a:prstGeom prst="rect">
            <a:avLst/>
          </a:prstGeom>
          <a:noFill/>
          <a:ln>
            <a:noFill/>
          </a:ln>
        </p:spPr>
      </p:pic>
      <p:sp>
        <p:nvSpPr>
          <p:cNvPr id="276" name="Google Shape;276;g2de4e5c034c_0_137"/>
          <p:cNvSpPr txBox="1"/>
          <p:nvPr/>
        </p:nvSpPr>
        <p:spPr>
          <a:xfrm>
            <a:off x="4254500" y="933800"/>
            <a:ext cx="10928700" cy="8775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rgbClr val="000000"/>
              </a:buClr>
              <a:buSzPts val="7872"/>
              <a:buFont typeface="Arial"/>
              <a:buNone/>
            </a:pPr>
            <a:r>
              <a:rPr lang="en-US" sz="5700" b="1">
                <a:latin typeface="Cambria Math"/>
                <a:ea typeface="Cambria Math"/>
                <a:cs typeface="Cambria Math"/>
                <a:sym typeface="Cambria Math"/>
              </a:rPr>
              <a:t>Text processing is a complex task!</a:t>
            </a:r>
            <a:endParaRPr sz="5700" b="1" i="0" u="none" strike="noStrike" cap="none">
              <a:solidFill>
                <a:srgbClr val="000000"/>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
          <p:cNvSpPr txBox="1"/>
          <p:nvPr/>
        </p:nvSpPr>
        <p:spPr>
          <a:xfrm>
            <a:off x="2284661" y="3428998"/>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Bag of Words</a:t>
            </a:r>
            <a:endParaRPr sz="2100" b="1" i="0" u="none" strike="noStrike" cap="none">
              <a:solidFill>
                <a:srgbClr val="000000"/>
              </a:solidFill>
              <a:latin typeface="Cambria Math"/>
              <a:ea typeface="Cambria Math"/>
              <a:cs typeface="Cambria Math"/>
              <a:sym typeface="Cambria Math"/>
            </a:endParaRPr>
          </a:p>
        </p:txBody>
      </p:sp>
      <p:sp>
        <p:nvSpPr>
          <p:cNvPr id="282" name="Google Shape;282;p6"/>
          <p:cNvSpPr txBox="1"/>
          <p:nvPr/>
        </p:nvSpPr>
        <p:spPr>
          <a:xfrm>
            <a:off x="1570951" y="4301625"/>
            <a:ext cx="5654700" cy="9912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dirty="0">
                <a:latin typeface="Cambria Math"/>
                <a:ea typeface="Cambria Math"/>
                <a:cs typeface="Cambria Math"/>
                <a:sym typeface="Cambria Math"/>
              </a:rPr>
              <a:t>baseline: Linear Regression</a:t>
            </a:r>
            <a:endParaRPr sz="3220" dirty="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dirty="0">
                <a:latin typeface="Cambria Math"/>
                <a:ea typeface="Cambria Math"/>
                <a:cs typeface="Cambria Math"/>
                <a:sym typeface="Cambria Math"/>
              </a:rPr>
              <a:t>removed informative words</a:t>
            </a:r>
            <a:endParaRPr sz="2100" b="0" i="0" u="none" strike="noStrike" cap="none" dirty="0">
              <a:solidFill>
                <a:srgbClr val="000000"/>
              </a:solidFill>
              <a:latin typeface="Cambria Math"/>
              <a:ea typeface="Cambria Math"/>
              <a:cs typeface="Cambria Math"/>
              <a:sym typeface="Cambria Math"/>
            </a:endParaRPr>
          </a:p>
        </p:txBody>
      </p:sp>
      <p:sp>
        <p:nvSpPr>
          <p:cNvPr id="283" name="Google Shape;283;p6"/>
          <p:cNvSpPr txBox="1"/>
          <p:nvPr/>
        </p:nvSpPr>
        <p:spPr>
          <a:xfrm>
            <a:off x="10826572" y="3428693"/>
            <a:ext cx="5867700" cy="70020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Clr>
                <a:srgbClr val="000000"/>
              </a:buClr>
              <a:buSzPts val="3849"/>
              <a:buFont typeface="Arial"/>
              <a:buNone/>
            </a:pPr>
            <a:r>
              <a:rPr lang="en-US" sz="4549" b="1">
                <a:latin typeface="Cambria Math"/>
                <a:ea typeface="Cambria Math"/>
                <a:cs typeface="Cambria Math"/>
                <a:sym typeface="Cambria Math"/>
              </a:rPr>
              <a:t>Random Forests</a:t>
            </a:r>
            <a:endParaRPr sz="2100" b="1" i="0" u="none" strike="noStrike" cap="none">
              <a:solidFill>
                <a:srgbClr val="000000"/>
              </a:solidFill>
              <a:latin typeface="Cambria Math"/>
              <a:ea typeface="Cambria Math"/>
              <a:cs typeface="Cambria Math"/>
              <a:sym typeface="Cambria Math"/>
            </a:endParaRPr>
          </a:p>
        </p:txBody>
      </p:sp>
      <p:sp>
        <p:nvSpPr>
          <p:cNvPr id="284" name="Google Shape;284;p6"/>
          <p:cNvSpPr txBox="1"/>
          <p:nvPr/>
        </p:nvSpPr>
        <p:spPr>
          <a:xfrm>
            <a:off x="11153133" y="4301626"/>
            <a:ext cx="4867200" cy="991200"/>
          </a:xfrm>
          <a:prstGeom prst="rect">
            <a:avLst/>
          </a:prstGeom>
          <a:noFill/>
          <a:ln>
            <a:noFill/>
          </a:ln>
        </p:spPr>
        <p:txBody>
          <a:bodyPr spcFirstLastPara="1" wrap="square" lIns="0" tIns="0" rIns="0" bIns="0" anchor="t" anchorCtr="0">
            <a:spAutoFit/>
          </a:bodyPr>
          <a:lstStyle/>
          <a:p>
            <a:pPr marL="457200" marR="0" lvl="0" indent="-433069" algn="l" rtl="0">
              <a:lnSpc>
                <a:spcPct val="100000"/>
              </a:lnSpc>
              <a:spcBef>
                <a:spcPts val="1200"/>
              </a:spcBef>
              <a:spcAft>
                <a:spcPts val="0"/>
              </a:spcAft>
              <a:buSzPts val="3220"/>
              <a:buFont typeface="Cambria Math"/>
              <a:buChar char="-"/>
            </a:pPr>
            <a:r>
              <a:rPr lang="en-US" sz="3220">
                <a:latin typeface="Cambria Math"/>
                <a:ea typeface="Cambria Math"/>
                <a:cs typeface="Cambria Math"/>
                <a:sym typeface="Cambria Math"/>
              </a:rPr>
              <a:t>Glove embeddings</a:t>
            </a:r>
            <a:endParaRPr sz="3220">
              <a:latin typeface="Cambria Math"/>
              <a:ea typeface="Cambria Math"/>
              <a:cs typeface="Cambria Math"/>
              <a:sym typeface="Cambria Math"/>
            </a:endParaRPr>
          </a:p>
          <a:p>
            <a:pPr marL="457200" marR="0" lvl="0" indent="-433069" algn="l" rtl="0">
              <a:lnSpc>
                <a:spcPct val="100000"/>
              </a:lnSpc>
              <a:spcBef>
                <a:spcPts val="0"/>
              </a:spcBef>
              <a:spcAft>
                <a:spcPts val="0"/>
              </a:spcAft>
              <a:buSzPts val="3220"/>
              <a:buFont typeface="Cambria Math"/>
              <a:buChar char="-"/>
            </a:pPr>
            <a:r>
              <a:rPr lang="en-US" sz="3220">
                <a:latin typeface="Cambria Math"/>
                <a:ea typeface="Cambria Math"/>
                <a:cs typeface="Cambria Math"/>
                <a:sym typeface="Cambria Math"/>
              </a:rPr>
              <a:t>non-linear relationships</a:t>
            </a:r>
            <a:endParaRPr sz="3220">
              <a:latin typeface="Cambria Math"/>
              <a:ea typeface="Cambria Math"/>
              <a:cs typeface="Cambria Math"/>
              <a:sym typeface="Cambria Math"/>
            </a:endParaRPr>
          </a:p>
        </p:txBody>
      </p:sp>
      <p:sp>
        <p:nvSpPr>
          <p:cNvPr id="285" name="Google Shape;285;p6"/>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a:latin typeface="Cambria Math"/>
                <a:ea typeface="Cambria Math"/>
                <a:cs typeface="Cambria Math"/>
                <a:sym typeface="Cambria Math"/>
              </a:rPr>
              <a:t>Model Training</a:t>
            </a:r>
            <a:endParaRPr sz="1200" b="1" i="0" u="none" strike="noStrike" cap="none">
              <a:solidFill>
                <a:srgbClr val="000000"/>
              </a:solidFill>
              <a:latin typeface="Cambria Math"/>
              <a:ea typeface="Cambria Math"/>
              <a:cs typeface="Cambria Math"/>
              <a:sym typeface="Cambria Math"/>
            </a:endParaRPr>
          </a:p>
        </p:txBody>
      </p:sp>
      <p:sp>
        <p:nvSpPr>
          <p:cNvPr id="286" name="Google Shape;286;p6"/>
          <p:cNvSpPr txBox="1"/>
          <p:nvPr/>
        </p:nvSpPr>
        <p:spPr>
          <a:xfrm>
            <a:off x="2110961"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LSTMs</a:t>
            </a:r>
            <a:endParaRPr sz="2100" b="1" i="0" u="none" strike="noStrike" cap="none">
              <a:solidFill>
                <a:srgbClr val="000000"/>
              </a:solidFill>
              <a:latin typeface="Cambria Math"/>
              <a:ea typeface="Cambria Math"/>
              <a:cs typeface="Cambria Math"/>
              <a:sym typeface="Cambria Math"/>
            </a:endParaRPr>
          </a:p>
        </p:txBody>
      </p:sp>
      <p:sp>
        <p:nvSpPr>
          <p:cNvPr id="287" name="Google Shape;287;p6"/>
          <p:cNvSpPr txBox="1"/>
          <p:nvPr/>
        </p:nvSpPr>
        <p:spPr>
          <a:xfrm>
            <a:off x="1734275" y="7576125"/>
            <a:ext cx="6501900" cy="19824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RNN that captures dependencies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handles varying length</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trained from scratch/ pre-trained embeddings</a:t>
            </a:r>
            <a:endParaRPr sz="3220">
              <a:latin typeface="Cambria Math"/>
              <a:ea typeface="Cambria Math"/>
              <a:cs typeface="Cambria Math"/>
              <a:sym typeface="Cambria Math"/>
            </a:endParaRPr>
          </a:p>
        </p:txBody>
      </p:sp>
      <p:sp>
        <p:nvSpPr>
          <p:cNvPr id="288" name="Google Shape;288;p6"/>
          <p:cNvSpPr txBox="1"/>
          <p:nvPr/>
        </p:nvSpPr>
        <p:spPr>
          <a:xfrm>
            <a:off x="11299386" y="6677023"/>
            <a:ext cx="4574700" cy="699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845"/>
              <a:buFont typeface="Arial"/>
              <a:buNone/>
            </a:pPr>
            <a:r>
              <a:rPr lang="en-US" sz="4545" b="1">
                <a:latin typeface="Cambria Math"/>
                <a:ea typeface="Cambria Math"/>
                <a:cs typeface="Cambria Math"/>
                <a:sym typeface="Cambria Math"/>
              </a:rPr>
              <a:t>Bert</a:t>
            </a:r>
            <a:endParaRPr sz="2100" b="1" i="0" u="none" strike="noStrike" cap="none">
              <a:solidFill>
                <a:srgbClr val="000000"/>
              </a:solidFill>
              <a:latin typeface="Cambria Math"/>
              <a:ea typeface="Cambria Math"/>
              <a:cs typeface="Cambria Math"/>
              <a:sym typeface="Cambria Math"/>
            </a:endParaRPr>
          </a:p>
        </p:txBody>
      </p:sp>
      <p:sp>
        <p:nvSpPr>
          <p:cNvPr id="289" name="Google Shape;289;p6"/>
          <p:cNvSpPr txBox="1"/>
          <p:nvPr/>
        </p:nvSpPr>
        <p:spPr>
          <a:xfrm>
            <a:off x="10975625" y="7576125"/>
            <a:ext cx="6282600" cy="1486800"/>
          </a:xfrm>
          <a:prstGeom prst="rect">
            <a:avLst/>
          </a:prstGeom>
          <a:noFill/>
          <a:ln>
            <a:noFill/>
          </a:ln>
        </p:spPr>
        <p:txBody>
          <a:bodyPr spcFirstLastPara="1" wrap="square" lIns="0" tIns="0" rIns="0" bIns="0" anchor="t" anchorCtr="0">
            <a:spAutoFit/>
          </a:bodyPr>
          <a:lstStyle/>
          <a:p>
            <a:pPr marL="457200" lvl="0" indent="-433069" algn="l" rtl="0">
              <a:spcBef>
                <a:spcPts val="1200"/>
              </a:spcBef>
              <a:spcAft>
                <a:spcPts val="0"/>
              </a:spcAft>
              <a:buSzPts val="3220"/>
              <a:buFont typeface="Cambria Math"/>
              <a:buChar char="-"/>
            </a:pPr>
            <a:r>
              <a:rPr lang="en-US" sz="3220">
                <a:latin typeface="Cambria Math"/>
                <a:ea typeface="Cambria Math"/>
                <a:cs typeface="Cambria Math"/>
                <a:sym typeface="Cambria Math"/>
              </a:rPr>
              <a:t>Autoencoder using transformers</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also understands context</a:t>
            </a:r>
            <a:endParaRPr sz="3220">
              <a:latin typeface="Cambria Math"/>
              <a:ea typeface="Cambria Math"/>
              <a:cs typeface="Cambria Math"/>
              <a:sym typeface="Cambria Math"/>
            </a:endParaRPr>
          </a:p>
          <a:p>
            <a:pPr marL="457200" lvl="0" indent="-433069" algn="l" rtl="0">
              <a:spcBef>
                <a:spcPts val="0"/>
              </a:spcBef>
              <a:spcAft>
                <a:spcPts val="0"/>
              </a:spcAft>
              <a:buSzPts val="3220"/>
              <a:buFont typeface="Cambria Math"/>
              <a:buChar char="-"/>
            </a:pPr>
            <a:r>
              <a:rPr lang="en-US" sz="3220">
                <a:latin typeface="Cambria Math"/>
                <a:ea typeface="Cambria Math"/>
                <a:cs typeface="Cambria Math"/>
                <a:sym typeface="Cambria Math"/>
              </a:rPr>
              <a:t>fine-tuned last layers</a:t>
            </a:r>
            <a:endParaRPr sz="3220">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93"/>
        <p:cNvGrpSpPr/>
        <p:nvPr/>
      </p:nvGrpSpPr>
      <p:grpSpPr>
        <a:xfrm>
          <a:off x="0" y="0"/>
          <a:ext cx="0" cy="0"/>
          <a:chOff x="0" y="0"/>
          <a:chExt cx="0" cy="0"/>
        </a:xfrm>
      </p:grpSpPr>
      <p:sp>
        <p:nvSpPr>
          <p:cNvPr id="294" name="Google Shape;294;p7"/>
          <p:cNvSpPr/>
          <p:nvPr/>
        </p:nvSpPr>
        <p:spPr>
          <a:xfrm rot="1025780">
            <a:off x="13875505" y="-233746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95" name="Google Shape;295;p7"/>
          <p:cNvSpPr/>
          <p:nvPr/>
        </p:nvSpPr>
        <p:spPr>
          <a:xfrm rot="-9081465">
            <a:off x="-4758708" y="4620317"/>
            <a:ext cx="8275792" cy="791372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 name="Picture 2">
            <a:extLst>
              <a:ext uri="{FF2B5EF4-FFF2-40B4-BE49-F238E27FC236}">
                <a16:creationId xmlns:a16="http://schemas.microsoft.com/office/drawing/2014/main" id="{21E33CB2-B264-E5AA-2213-31F8CC70A003}"/>
              </a:ext>
            </a:extLst>
          </p:cNvPr>
          <p:cNvPicPr>
            <a:picLocks noChangeAspect="1"/>
          </p:cNvPicPr>
          <p:nvPr/>
        </p:nvPicPr>
        <p:blipFill>
          <a:blip r:embed="rId4"/>
          <a:stretch>
            <a:fillRect/>
          </a:stretch>
        </p:blipFill>
        <p:spPr>
          <a:xfrm>
            <a:off x="1975969" y="2953911"/>
            <a:ext cx="14336062" cy="5386456"/>
          </a:xfrm>
          <a:prstGeom prst="rect">
            <a:avLst/>
          </a:prstGeom>
        </p:spPr>
      </p:pic>
      <p:sp>
        <p:nvSpPr>
          <p:cNvPr id="4" name="Google Shape;285;p6">
            <a:extLst>
              <a:ext uri="{FF2B5EF4-FFF2-40B4-BE49-F238E27FC236}">
                <a16:creationId xmlns:a16="http://schemas.microsoft.com/office/drawing/2014/main" id="{AAFCFDA4-E162-D3C6-36FF-F41ABB69B2EC}"/>
              </a:ext>
            </a:extLst>
          </p:cNvPr>
          <p:cNvSpPr txBox="1"/>
          <p:nvPr/>
        </p:nvSpPr>
        <p:spPr>
          <a:xfrm>
            <a:off x="1198017" y="912287"/>
            <a:ext cx="15811500" cy="13295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7200" b="1" dirty="0">
                <a:solidFill>
                  <a:schemeClr val="bg1"/>
                </a:solidFill>
                <a:latin typeface="Cambria Math"/>
                <a:ea typeface="Cambria Math"/>
                <a:cs typeface="Cambria Math"/>
                <a:sym typeface="Cambria Math"/>
              </a:rPr>
              <a:t>LSTM Architecture</a:t>
            </a:r>
            <a:endParaRPr lang="en-US" sz="1000" b="1" i="0" u="none" strike="noStrike" cap="none" dirty="0">
              <a:solidFill>
                <a:schemeClr val="bg1"/>
              </a:solidFill>
              <a:latin typeface="Cambria Math"/>
              <a:ea typeface="Cambria Math"/>
              <a:cs typeface="Cambria Math"/>
              <a:sym typeface="Cambria Mat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00"/>
        <p:cNvGrpSpPr/>
        <p:nvPr/>
      </p:nvGrpSpPr>
      <p:grpSpPr>
        <a:xfrm>
          <a:off x="0" y="0"/>
          <a:ext cx="0" cy="0"/>
          <a:chOff x="0" y="0"/>
          <a:chExt cx="0" cy="0"/>
        </a:xfrm>
      </p:grpSpPr>
      <p:sp>
        <p:nvSpPr>
          <p:cNvPr id="301" name="Google Shape;301;g2de4e5c034c_0_203"/>
          <p:cNvSpPr txBox="1"/>
          <p:nvPr/>
        </p:nvSpPr>
        <p:spPr>
          <a:xfrm>
            <a:off x="1094989" y="4482300"/>
            <a:ext cx="15568800" cy="1322400"/>
          </a:xfrm>
          <a:prstGeom prst="rect">
            <a:avLst/>
          </a:prstGeom>
          <a:noFill/>
          <a:ln>
            <a:noFill/>
          </a:ln>
        </p:spPr>
        <p:txBody>
          <a:bodyPr spcFirstLastPara="1" wrap="square" lIns="0" tIns="0" rIns="0" bIns="0" anchor="t" anchorCtr="0">
            <a:spAutoFit/>
          </a:bodyPr>
          <a:lstStyle/>
          <a:p>
            <a:pPr marL="457200" marR="0" lvl="0" indent="0" algn="l" rtl="0">
              <a:lnSpc>
                <a:spcPct val="90000"/>
              </a:lnSpc>
              <a:spcBef>
                <a:spcPts val="0"/>
              </a:spcBef>
              <a:spcAft>
                <a:spcPts val="0"/>
              </a:spcAft>
              <a:buNone/>
            </a:pPr>
            <a:r>
              <a:rPr lang="en-US" sz="9545">
                <a:solidFill>
                  <a:srgbClr val="FFFFFF"/>
                </a:solidFill>
                <a:latin typeface="Cambria Math"/>
                <a:ea typeface="Cambria Math"/>
                <a:cs typeface="Cambria Math"/>
                <a:sym typeface="Cambria Math"/>
              </a:rPr>
              <a:t>3. Key Findings</a:t>
            </a:r>
            <a:endParaRPr sz="1400" b="0" i="0" u="none" strike="noStrike" cap="none">
              <a:solidFill>
                <a:srgbClr val="000000"/>
              </a:solidFill>
              <a:latin typeface="Cambria Math"/>
              <a:ea typeface="Cambria Math"/>
              <a:cs typeface="Cambria Math"/>
              <a:sym typeface="Cambria Math"/>
            </a:endParaRPr>
          </a:p>
        </p:txBody>
      </p:sp>
      <p:sp>
        <p:nvSpPr>
          <p:cNvPr id="302" name="Google Shape;302;g2de4e5c034c_0_203"/>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303" name="Google Shape;303;g2de4e5c034c_0_203"/>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04" name="Google Shape;304;g2de4e5c034c_0_203"/>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2de4e5c034c_0_210"/>
          <p:cNvSpPr txBox="1"/>
          <p:nvPr/>
        </p:nvSpPr>
        <p:spPr>
          <a:xfrm>
            <a:off x="1198017" y="912287"/>
            <a:ext cx="15811500" cy="143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9545"/>
              <a:buFont typeface="Arial"/>
              <a:buNone/>
            </a:pPr>
            <a:r>
              <a:rPr lang="en-US" sz="9345" b="1" dirty="0">
                <a:latin typeface="Cambria Math"/>
                <a:ea typeface="Cambria Math"/>
                <a:cs typeface="Cambria Math"/>
                <a:sym typeface="Cambria Math"/>
              </a:rPr>
              <a:t>Performance Metrics</a:t>
            </a:r>
            <a:endParaRPr sz="1200" b="1" i="0" u="none" strike="noStrike" cap="none" dirty="0">
              <a:solidFill>
                <a:srgbClr val="000000"/>
              </a:solidFill>
              <a:latin typeface="Cambria Math"/>
              <a:ea typeface="Cambria Math"/>
              <a:cs typeface="Cambria Math"/>
              <a:sym typeface="Cambria Math"/>
            </a:endParaRPr>
          </a:p>
        </p:txBody>
      </p:sp>
      <p:graphicFrame>
        <p:nvGraphicFramePr>
          <p:cNvPr id="2" name="Table 1">
            <a:extLst>
              <a:ext uri="{FF2B5EF4-FFF2-40B4-BE49-F238E27FC236}">
                <a16:creationId xmlns:a16="http://schemas.microsoft.com/office/drawing/2014/main" id="{0DD78CE8-6A73-01D9-4307-586ADDE12552}"/>
              </a:ext>
            </a:extLst>
          </p:cNvPr>
          <p:cNvGraphicFramePr>
            <a:graphicFrameLocks noGrp="1"/>
          </p:cNvGraphicFramePr>
          <p:nvPr>
            <p:extLst>
              <p:ext uri="{D42A27DB-BD31-4B8C-83A1-F6EECF244321}">
                <p14:modId xmlns:p14="http://schemas.microsoft.com/office/powerpoint/2010/main" val="2176185105"/>
              </p:ext>
            </p:extLst>
          </p:nvPr>
        </p:nvGraphicFramePr>
        <p:xfrm>
          <a:off x="2325188" y="3605349"/>
          <a:ext cx="13637623" cy="4877528"/>
        </p:xfrm>
        <a:graphic>
          <a:graphicData uri="http://schemas.openxmlformats.org/drawingml/2006/table">
            <a:tbl>
              <a:tblPr firstRow="1" bandRow="1">
                <a:tableStyleId>{775DCB02-9BB8-47FD-8907-85C794F793BA}</a:tableStyleId>
              </a:tblPr>
              <a:tblGrid>
                <a:gridCol w="1750423">
                  <a:extLst>
                    <a:ext uri="{9D8B030D-6E8A-4147-A177-3AD203B41FA5}">
                      <a16:colId xmlns:a16="http://schemas.microsoft.com/office/drawing/2014/main" val="3869032090"/>
                    </a:ext>
                  </a:extLst>
                </a:gridCol>
                <a:gridCol w="1502229">
                  <a:extLst>
                    <a:ext uri="{9D8B030D-6E8A-4147-A177-3AD203B41FA5}">
                      <a16:colId xmlns:a16="http://schemas.microsoft.com/office/drawing/2014/main" val="1054467351"/>
                    </a:ext>
                  </a:extLst>
                </a:gridCol>
                <a:gridCol w="2677885">
                  <a:extLst>
                    <a:ext uri="{9D8B030D-6E8A-4147-A177-3AD203B41FA5}">
                      <a16:colId xmlns:a16="http://schemas.microsoft.com/office/drawing/2014/main" val="1862151353"/>
                    </a:ext>
                  </a:extLst>
                </a:gridCol>
                <a:gridCol w="2657973">
                  <a:extLst>
                    <a:ext uri="{9D8B030D-6E8A-4147-A177-3AD203B41FA5}">
                      <a16:colId xmlns:a16="http://schemas.microsoft.com/office/drawing/2014/main" val="2761287782"/>
                    </a:ext>
                  </a:extLst>
                </a:gridCol>
                <a:gridCol w="2580233">
                  <a:extLst>
                    <a:ext uri="{9D8B030D-6E8A-4147-A177-3AD203B41FA5}">
                      <a16:colId xmlns:a16="http://schemas.microsoft.com/office/drawing/2014/main" val="2691309419"/>
                    </a:ext>
                  </a:extLst>
                </a:gridCol>
                <a:gridCol w="2468880">
                  <a:extLst>
                    <a:ext uri="{9D8B030D-6E8A-4147-A177-3AD203B41FA5}">
                      <a16:colId xmlns:a16="http://schemas.microsoft.com/office/drawing/2014/main" val="2996161687"/>
                    </a:ext>
                  </a:extLst>
                </a:gridCol>
              </a:tblGrid>
              <a:tr h="716462">
                <a:tc>
                  <a:txBody>
                    <a:bodyPr/>
                    <a:lstStyle/>
                    <a:p>
                      <a:pPr algn="ctr"/>
                      <a:endParaRPr lang="en-US" sz="2400" dirty="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Bag of Words with removed words</a:t>
                      </a:r>
                    </a:p>
                  </a:txBody>
                  <a:tcPr anchor="ctr"/>
                </a:tc>
                <a:tc>
                  <a:txBody>
                    <a:bodyPr/>
                    <a:lstStyle/>
                    <a:p>
                      <a:pPr algn="ctr"/>
                      <a:r>
                        <a:rPr lang="en-US" sz="2400" dirty="0">
                          <a:latin typeface="Cambria Math" panose="02040503050406030204" pitchFamily="18" charset="0"/>
                          <a:ea typeface="Cambria Math" panose="02040503050406030204" pitchFamily="18" charset="0"/>
                        </a:rPr>
                        <a:t>Random Forests</a:t>
                      </a:r>
                    </a:p>
                  </a:txBody>
                  <a:tcPr anchor="ctr"/>
                </a:tc>
                <a:tc>
                  <a:txBody>
                    <a:bodyPr/>
                    <a:lstStyle/>
                    <a:p>
                      <a:pPr algn="ctr"/>
                      <a:r>
                        <a:rPr lang="en-US" sz="2400" dirty="0">
                          <a:latin typeface="Cambria Math" panose="02040503050406030204" pitchFamily="18" charset="0"/>
                          <a:ea typeface="Cambria Math" panose="02040503050406030204" pitchFamily="18" charset="0"/>
                        </a:rPr>
                        <a:t>LSTM</a:t>
                      </a:r>
                    </a:p>
                  </a:txBody>
                  <a:tcPr anchor="ctr"/>
                </a:tc>
                <a:tc>
                  <a:txBody>
                    <a:bodyPr/>
                    <a:lstStyle/>
                    <a:p>
                      <a:pPr algn="ctr"/>
                      <a:r>
                        <a:rPr lang="en-US" sz="2400" dirty="0">
                          <a:latin typeface="Cambria Math" panose="02040503050406030204" pitchFamily="18" charset="0"/>
                          <a:ea typeface="Cambria Math" panose="02040503050406030204" pitchFamily="18" charset="0"/>
                        </a:rPr>
                        <a:t>Bert</a:t>
                      </a:r>
                    </a:p>
                  </a:txBody>
                  <a:tcPr anchor="ctr"/>
                </a:tc>
                <a:extLst>
                  <a:ext uri="{0D108BD9-81ED-4DB2-BD59-A6C34878D82A}">
                    <a16:rowId xmlns:a16="http://schemas.microsoft.com/office/drawing/2014/main" val="3083842132"/>
                  </a:ext>
                </a:extLst>
              </a:tr>
              <a:tr h="716462">
                <a:tc>
                  <a:txBody>
                    <a:bodyPr/>
                    <a:lstStyle/>
                    <a:p>
                      <a:pPr algn="ctr"/>
                      <a:r>
                        <a:rPr lang="en-US" sz="2400" dirty="0">
                          <a:latin typeface="Cambria Math" panose="02040503050406030204" pitchFamily="18" charset="0"/>
                          <a:ea typeface="Cambria Math" panose="02040503050406030204" pitchFamily="18" charset="0"/>
                        </a:rPr>
                        <a:t>Training</a:t>
                      </a:r>
                    </a:p>
                  </a:txBody>
                  <a:tcPr anchor="ctr"/>
                </a:tc>
                <a:tc>
                  <a:txBody>
                    <a:bodyPr/>
                    <a:lstStyle/>
                    <a:p>
                      <a:pPr algn="ctr"/>
                      <a:r>
                        <a:rPr lang="en-US" sz="2400" dirty="0">
                          <a:latin typeface="Cambria Math" panose="02040503050406030204" pitchFamily="18" charset="0"/>
                          <a:ea typeface="Cambria Math" panose="02040503050406030204" pitchFamily="18" charset="0"/>
                        </a:rPr>
                        <a:t>-</a:t>
                      </a:r>
                    </a:p>
                  </a:txBody>
                  <a:tcPr anchor="ctr"/>
                </a:tc>
                <a:tc>
                  <a:txBody>
                    <a:bodyPr/>
                    <a:lstStyle/>
                    <a:p>
                      <a:pPr algn="ctr"/>
                      <a:endParaRPr lang="en-US" sz="2400">
                        <a:latin typeface="Cambria Math" panose="02040503050406030204" pitchFamily="18" charset="0"/>
                        <a:ea typeface="Cambria Math" panose="02040503050406030204" pitchFamily="18" charset="0"/>
                      </a:endParaRPr>
                    </a:p>
                  </a:txBody>
                  <a:tcPr anchor="ctr"/>
                </a:tc>
                <a:tc>
                  <a:txBody>
                    <a:bodyPr/>
                    <a:lstStyle/>
                    <a:p>
                      <a:pPr algn="ctr"/>
                      <a:r>
                        <a:rPr lang="en-US" sz="2400" dirty="0">
                          <a:latin typeface="Cambria Math" panose="02040503050406030204" pitchFamily="18" charset="0"/>
                          <a:ea typeface="Cambria Math" panose="02040503050406030204" pitchFamily="18" charset="0"/>
                        </a:rPr>
                        <a:t>Number of estimators: 300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1400</a:t>
                      </a:r>
                    </a:p>
                  </a:txBody>
                  <a:tcPr anchor="ctr"/>
                </a:tc>
                <a:tc>
                  <a:txBody>
                    <a:bodyPr/>
                    <a:lstStyle/>
                    <a:p>
                      <a:pPr algn="ctr"/>
                      <a:r>
                        <a:rPr lang="en-US" sz="2400" dirty="0">
                          <a:latin typeface="Cambria Math" panose="02040503050406030204" pitchFamily="18" charset="0"/>
                          <a:ea typeface="Cambria Math" panose="02040503050406030204" pitchFamily="18" charset="0"/>
                        </a:rPr>
                        <a:t>Loss: MSE</a:t>
                      </a:r>
                    </a:p>
                    <a:p>
                      <a:pPr algn="ctr"/>
                      <a:r>
                        <a:rPr lang="en-US" sz="2400" dirty="0">
                          <a:latin typeface="Cambria Math" panose="02040503050406030204" pitchFamily="18" charset="0"/>
                          <a:ea typeface="Cambria Math" panose="02040503050406030204" pitchFamily="18" charset="0"/>
                        </a:rPr>
                        <a:t>Optimizer: Adam</a:t>
                      </a:r>
                    </a:p>
                    <a:p>
                      <a:pPr algn="ctr"/>
                      <a:r>
                        <a:rPr lang="en-US" sz="2400" dirty="0">
                          <a:latin typeface="Cambria Math" panose="02040503050406030204" pitchFamily="18" charset="0"/>
                          <a:ea typeface="Cambria Math" panose="02040503050406030204" pitchFamily="18" charset="0"/>
                        </a:rPr>
                        <a:t>Epochs: 50</a:t>
                      </a:r>
                    </a:p>
                  </a:txBody>
                  <a:tcPr anchor="ctr"/>
                </a:tc>
                <a:extLst>
                  <a:ext uri="{0D108BD9-81ED-4DB2-BD59-A6C34878D82A}">
                    <a16:rowId xmlns:a16="http://schemas.microsoft.com/office/drawing/2014/main" val="494585400"/>
                  </a:ext>
                </a:extLst>
              </a:tr>
              <a:tr h="716462">
                <a:tc>
                  <a:txBody>
                    <a:bodyPr/>
                    <a:lstStyle/>
                    <a:p>
                      <a:pPr algn="ctr"/>
                      <a:r>
                        <a:rPr lang="en-US" sz="2400" dirty="0">
                          <a:latin typeface="Cambria Math" panose="02040503050406030204" pitchFamily="18" charset="0"/>
                          <a:ea typeface="Cambria Math" panose="02040503050406030204" pitchFamily="18" charset="0"/>
                        </a:rPr>
                        <a:t>MSE</a:t>
                      </a:r>
                    </a:p>
                  </a:txBody>
                  <a:tcPr anchor="ctr"/>
                </a:tc>
                <a:tc>
                  <a:txBody>
                    <a:bodyPr/>
                    <a:lstStyle/>
                    <a:p>
                      <a:pPr algn="ctr"/>
                      <a:r>
                        <a:rPr lang="en-US" sz="2400" dirty="0">
                          <a:latin typeface="Cambria Math" panose="02040503050406030204" pitchFamily="18" charset="0"/>
                          <a:ea typeface="Cambria Math" panose="02040503050406030204" pitchFamily="18" charset="0"/>
                        </a:rPr>
                        <a:t>0.17</a:t>
                      </a:r>
                    </a:p>
                  </a:txBody>
                  <a:tcPr anchor="ctr"/>
                </a:tc>
                <a:tc>
                  <a:txBody>
                    <a:bodyPr/>
                    <a:lstStyle/>
                    <a:p>
                      <a:pPr algn="ctr"/>
                      <a:r>
                        <a:rPr lang="en-US" sz="2400" dirty="0">
                          <a:latin typeface="Cambria Math" panose="02040503050406030204" pitchFamily="18" charset="0"/>
                          <a:ea typeface="Cambria Math" panose="02040503050406030204" pitchFamily="18" charset="0"/>
                        </a:rPr>
                        <a:t>0.18</a:t>
                      </a:r>
                    </a:p>
                  </a:txBody>
                  <a:tcPr anchor="ctr"/>
                </a:tc>
                <a:tc>
                  <a:txBody>
                    <a:bodyPr/>
                    <a:lstStyle/>
                    <a:p>
                      <a:pPr algn="ctr"/>
                      <a:r>
                        <a:rPr lang="en-US" sz="2400" dirty="0">
                          <a:latin typeface="Cambria Math" panose="02040503050406030204" pitchFamily="18" charset="0"/>
                          <a:ea typeface="Cambria Math" panose="02040503050406030204" pitchFamily="18" charset="0"/>
                        </a:rPr>
                        <a:t>0.10</a:t>
                      </a:r>
                    </a:p>
                  </a:txBody>
                  <a:tcPr anchor="ctr"/>
                </a:tc>
                <a:tc>
                  <a:txBody>
                    <a:bodyPr/>
                    <a:lstStyle/>
                    <a:p>
                      <a:pPr algn="ctr"/>
                      <a:r>
                        <a:rPr lang="en-US" sz="2400" dirty="0">
                          <a:latin typeface="Cambria Math" panose="02040503050406030204" pitchFamily="18" charset="0"/>
                          <a:ea typeface="Cambria Math" panose="02040503050406030204" pitchFamily="18" charset="0"/>
                        </a:rPr>
                        <a:t>0.06</a:t>
                      </a:r>
                    </a:p>
                  </a:txBody>
                  <a:tcPr anchor="ctr"/>
                </a:tc>
                <a:tc>
                  <a:txBody>
                    <a:bodyPr/>
                    <a:lstStyle/>
                    <a:p>
                      <a:pPr algn="ctr"/>
                      <a:r>
                        <a:rPr lang="en-US" sz="2400" dirty="0">
                          <a:latin typeface="Cambria Math" panose="02040503050406030204" pitchFamily="18" charset="0"/>
                          <a:ea typeface="Cambria Math" panose="02040503050406030204" pitchFamily="18" charset="0"/>
                        </a:rPr>
                        <a:t>0.03</a:t>
                      </a:r>
                    </a:p>
                  </a:txBody>
                  <a:tcPr anchor="ctr"/>
                </a:tc>
                <a:extLst>
                  <a:ext uri="{0D108BD9-81ED-4DB2-BD59-A6C34878D82A}">
                    <a16:rowId xmlns:a16="http://schemas.microsoft.com/office/drawing/2014/main" val="19541648"/>
                  </a:ext>
                </a:extLst>
              </a:tr>
              <a:tr h="716462">
                <a:tc>
                  <a:txBody>
                    <a:bodyPr/>
                    <a:lstStyle/>
                    <a:p>
                      <a:pPr algn="ctr"/>
                      <a:r>
                        <a:rPr lang="en-US" sz="2400" dirty="0">
                          <a:latin typeface="Cambria Math" panose="02040503050406030204" pitchFamily="18" charset="0"/>
                          <a:ea typeface="Cambria Math" panose="02040503050406030204" pitchFamily="18" charset="0"/>
                        </a:rPr>
                        <a:t>MAE</a:t>
                      </a:r>
                    </a:p>
                  </a:txBody>
                  <a:tcPr anchor="ctr"/>
                </a:tc>
                <a:tc>
                  <a:txBody>
                    <a:bodyPr/>
                    <a:lstStyle/>
                    <a:p>
                      <a:pPr algn="ctr"/>
                      <a:r>
                        <a:rPr lang="en-US" sz="2400" dirty="0">
                          <a:latin typeface="Cambria Math" panose="02040503050406030204" pitchFamily="18" charset="0"/>
                          <a:ea typeface="Cambria Math" panose="02040503050406030204" pitchFamily="18" charset="0"/>
                        </a:rPr>
                        <a:t>0.30</a:t>
                      </a:r>
                    </a:p>
                  </a:txBody>
                  <a:tcPr anchor="ctr"/>
                </a:tc>
                <a:tc>
                  <a:txBody>
                    <a:bodyPr/>
                    <a:lstStyle/>
                    <a:p>
                      <a:pPr algn="ctr"/>
                      <a:r>
                        <a:rPr lang="en-US" sz="2400" dirty="0">
                          <a:latin typeface="Cambria Math" panose="02040503050406030204" pitchFamily="18" charset="0"/>
                          <a:ea typeface="Cambria Math" panose="02040503050406030204" pitchFamily="18" charset="0"/>
                        </a:rPr>
                        <a:t>0.31</a:t>
                      </a:r>
                    </a:p>
                  </a:txBody>
                  <a:tcPr anchor="ctr"/>
                </a:tc>
                <a:tc>
                  <a:txBody>
                    <a:bodyPr/>
                    <a:lstStyle/>
                    <a:p>
                      <a:pPr algn="ctr"/>
                      <a:r>
                        <a:rPr lang="en-US" sz="2400" dirty="0">
                          <a:latin typeface="Cambria Math" panose="02040503050406030204" pitchFamily="18" charset="0"/>
                          <a:ea typeface="Cambria Math" panose="02040503050406030204" pitchFamily="18" charset="0"/>
                        </a:rPr>
                        <a:t>0.27</a:t>
                      </a:r>
                    </a:p>
                  </a:txBody>
                  <a:tcPr anchor="ctr"/>
                </a:tc>
                <a:tc>
                  <a:txBody>
                    <a:bodyPr/>
                    <a:lstStyle/>
                    <a:p>
                      <a:pPr algn="ctr"/>
                      <a:r>
                        <a:rPr lang="en-US" sz="2400" dirty="0">
                          <a:latin typeface="Cambria Math" panose="02040503050406030204" pitchFamily="18" charset="0"/>
                          <a:ea typeface="Cambria Math" panose="02040503050406030204" pitchFamily="18" charset="0"/>
                        </a:rPr>
                        <a:t>0.19</a:t>
                      </a:r>
                    </a:p>
                  </a:txBody>
                  <a:tcPr anchor="ctr"/>
                </a:tc>
                <a:tc>
                  <a:txBody>
                    <a:bodyPr/>
                    <a:lstStyle/>
                    <a:p>
                      <a:pPr algn="ctr"/>
                      <a:r>
                        <a:rPr lang="en-US" sz="2400" dirty="0">
                          <a:latin typeface="Cambria Math" panose="02040503050406030204" pitchFamily="18" charset="0"/>
                          <a:ea typeface="Cambria Math" panose="02040503050406030204" pitchFamily="18" charset="0"/>
                        </a:rPr>
                        <a:t>0.11</a:t>
                      </a:r>
                    </a:p>
                  </a:txBody>
                  <a:tcPr anchor="ctr"/>
                </a:tc>
                <a:extLst>
                  <a:ext uri="{0D108BD9-81ED-4DB2-BD59-A6C34878D82A}">
                    <a16:rowId xmlns:a16="http://schemas.microsoft.com/office/drawing/2014/main" val="3184008706"/>
                  </a:ext>
                </a:extLst>
              </a:tr>
              <a:tr h="716462">
                <a:tc>
                  <a:txBody>
                    <a:bodyPr/>
                    <a:lstStyle/>
                    <a:p>
                      <a:pPr algn="ctr"/>
                      <a:r>
                        <a:rPr lang="en-US" sz="2400" dirty="0">
                          <a:latin typeface="Cambria Math" panose="02040503050406030204" pitchFamily="18" charset="0"/>
                          <a:ea typeface="Cambria Math" panose="02040503050406030204" pitchFamily="18" charset="0"/>
                        </a:rPr>
                        <a:t>Precision</a:t>
                      </a:r>
                    </a:p>
                  </a:txBody>
                  <a:tcPr anchor="ctr"/>
                </a:tc>
                <a:tc>
                  <a:txBody>
                    <a:bodyPr/>
                    <a:lstStyle/>
                    <a:p>
                      <a:pPr algn="ctr"/>
                      <a:r>
                        <a:rPr lang="en-US" sz="2400" dirty="0">
                          <a:latin typeface="Cambria Math" panose="02040503050406030204" pitchFamily="18" charset="0"/>
                          <a:ea typeface="Cambria Math" panose="02040503050406030204" pitchFamily="18" charset="0"/>
                        </a:rPr>
                        <a:t>0.69</a:t>
                      </a:r>
                    </a:p>
                  </a:txBody>
                  <a:tcPr anchor="ctr"/>
                </a:tc>
                <a:tc>
                  <a:txBody>
                    <a:bodyPr/>
                    <a:lstStyle/>
                    <a:p>
                      <a:pPr algn="ctr"/>
                      <a:r>
                        <a:rPr lang="en-US" sz="2400" dirty="0">
                          <a:latin typeface="Cambria Math" panose="02040503050406030204" pitchFamily="18" charset="0"/>
                          <a:ea typeface="Cambria Math" panose="02040503050406030204" pitchFamily="18" charset="0"/>
                        </a:rPr>
                        <a:t>0.67</a:t>
                      </a:r>
                    </a:p>
                  </a:txBody>
                  <a:tcPr anchor="ctr"/>
                </a:tc>
                <a:tc>
                  <a:txBody>
                    <a:bodyPr/>
                    <a:lstStyle/>
                    <a:p>
                      <a:pPr algn="ctr"/>
                      <a:r>
                        <a:rPr lang="en-US" sz="2400" dirty="0">
                          <a:latin typeface="Cambria Math" panose="02040503050406030204" pitchFamily="18" charset="0"/>
                          <a:ea typeface="Cambria Math" panose="02040503050406030204" pitchFamily="18" charset="0"/>
                        </a:rPr>
                        <a:t>0.74</a:t>
                      </a:r>
                    </a:p>
                  </a:txBody>
                  <a:tcPr anchor="ctr"/>
                </a:tc>
                <a:tc>
                  <a:txBody>
                    <a:bodyPr/>
                    <a:lstStyle/>
                    <a:p>
                      <a:pPr algn="ctr"/>
                      <a:r>
                        <a:rPr lang="en-US" sz="2400" dirty="0">
                          <a:latin typeface="Cambria Math" panose="02040503050406030204" pitchFamily="18" charset="0"/>
                          <a:ea typeface="Cambria Math" panose="02040503050406030204" pitchFamily="18" charset="0"/>
                        </a:rPr>
                        <a:t>0.83</a:t>
                      </a:r>
                    </a:p>
                  </a:txBody>
                  <a:tcPr anchor="ctr"/>
                </a:tc>
                <a:tc>
                  <a:txBody>
                    <a:bodyPr/>
                    <a:lstStyle/>
                    <a:p>
                      <a:pPr algn="ctr"/>
                      <a:r>
                        <a:rPr lang="en-US" sz="2400" dirty="0">
                          <a:latin typeface="Cambria Math" panose="02040503050406030204" pitchFamily="18" charset="0"/>
                          <a:ea typeface="Cambria Math" panose="02040503050406030204" pitchFamily="18" charset="0"/>
                        </a:rPr>
                        <a:t>0.94</a:t>
                      </a:r>
                    </a:p>
                  </a:txBody>
                  <a:tcPr anchor="ctr"/>
                </a:tc>
                <a:extLst>
                  <a:ext uri="{0D108BD9-81ED-4DB2-BD59-A6C34878D82A}">
                    <a16:rowId xmlns:a16="http://schemas.microsoft.com/office/drawing/2014/main" val="505849892"/>
                  </a:ext>
                </a:extLst>
              </a:tr>
              <a:tr h="716462">
                <a:tc>
                  <a:txBody>
                    <a:bodyPr/>
                    <a:lstStyle/>
                    <a:p>
                      <a:pPr algn="ctr"/>
                      <a:r>
                        <a:rPr lang="en-US" sz="2400" dirty="0">
                          <a:latin typeface="Cambria Math" panose="02040503050406030204" pitchFamily="18" charset="0"/>
                          <a:ea typeface="Cambria Math" panose="02040503050406030204" pitchFamily="18" charset="0"/>
                        </a:rPr>
                        <a:t>Recall</a:t>
                      </a:r>
                    </a:p>
                  </a:txBody>
                  <a:tcPr anchor="ctr"/>
                </a:tc>
                <a:tc>
                  <a:txBody>
                    <a:bodyPr/>
                    <a:lstStyle/>
                    <a:p>
                      <a:pPr algn="ctr"/>
                      <a:r>
                        <a:rPr lang="en-US" sz="2400" dirty="0">
                          <a:latin typeface="Cambria Math" panose="02040503050406030204" pitchFamily="18" charset="0"/>
                          <a:ea typeface="Cambria Math" panose="02040503050406030204" pitchFamily="18" charset="0"/>
                        </a:rPr>
                        <a:t>0.68</a:t>
                      </a:r>
                    </a:p>
                  </a:txBody>
                  <a:tcPr anchor="ctr"/>
                </a:tc>
                <a:tc>
                  <a:txBody>
                    <a:bodyPr/>
                    <a:lstStyle/>
                    <a:p>
                      <a:pPr algn="ctr"/>
                      <a:r>
                        <a:rPr lang="en-US" sz="2400" dirty="0">
                          <a:latin typeface="Cambria Math" panose="02040503050406030204" pitchFamily="18" charset="0"/>
                          <a:ea typeface="Cambria Math" panose="02040503050406030204" pitchFamily="18" charset="0"/>
                        </a:rPr>
                        <a:t>0.66</a:t>
                      </a:r>
                    </a:p>
                  </a:txBody>
                  <a:tcPr anchor="ctr"/>
                </a:tc>
                <a:tc>
                  <a:txBody>
                    <a:bodyPr/>
                    <a:lstStyle/>
                    <a:p>
                      <a:pPr algn="ctr"/>
                      <a:r>
                        <a:rPr lang="en-US" sz="2400" dirty="0">
                          <a:latin typeface="Cambria Math" panose="02040503050406030204" pitchFamily="18" charset="0"/>
                          <a:ea typeface="Cambria Math" panose="02040503050406030204" pitchFamily="18" charset="0"/>
                        </a:rPr>
                        <a:t>0.75</a:t>
                      </a:r>
                    </a:p>
                  </a:txBody>
                  <a:tcPr anchor="ctr"/>
                </a:tc>
                <a:tc>
                  <a:txBody>
                    <a:bodyPr/>
                    <a:lstStyle/>
                    <a:p>
                      <a:pPr algn="ctr"/>
                      <a:r>
                        <a:rPr lang="en-US" sz="2400" dirty="0">
                          <a:latin typeface="Cambria Math" panose="02040503050406030204" pitchFamily="18" charset="0"/>
                          <a:ea typeface="Cambria Math" panose="02040503050406030204" pitchFamily="18" charset="0"/>
                        </a:rPr>
                        <a:t>0.85</a:t>
                      </a:r>
                    </a:p>
                  </a:txBody>
                  <a:tcPr anchor="ctr"/>
                </a:tc>
                <a:tc>
                  <a:txBody>
                    <a:bodyPr/>
                    <a:lstStyle/>
                    <a:p>
                      <a:pPr algn="ctr"/>
                      <a:r>
                        <a:rPr lang="en-US" sz="2400" dirty="0">
                          <a:latin typeface="Cambria Math" panose="02040503050406030204" pitchFamily="18" charset="0"/>
                          <a:ea typeface="Cambria Math" panose="02040503050406030204" pitchFamily="18" charset="0"/>
                        </a:rPr>
                        <a:t>0.93</a:t>
                      </a:r>
                    </a:p>
                  </a:txBody>
                  <a:tcPr anchor="ctr"/>
                </a:tc>
                <a:extLst>
                  <a:ext uri="{0D108BD9-81ED-4DB2-BD59-A6C34878D82A}">
                    <a16:rowId xmlns:a16="http://schemas.microsoft.com/office/drawing/2014/main" val="404274322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597869" y="716991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dirty="0">
                <a:solidFill>
                  <a:srgbClr val="FFFFFF"/>
                </a:solidFill>
                <a:latin typeface="Cambria Math"/>
                <a:ea typeface="Cambria Math"/>
                <a:cs typeface="Cambria Math"/>
                <a:sym typeface="Cambria Math"/>
              </a:rPr>
              <a:t>BOW</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2" name="Google Shape;282;p6">
            <a:extLst>
              <a:ext uri="{FF2B5EF4-FFF2-40B4-BE49-F238E27FC236}">
                <a16:creationId xmlns:a16="http://schemas.microsoft.com/office/drawing/2014/main" id="{27654914-4576-F310-0EC6-3FA3A26FD0E9}"/>
              </a:ext>
            </a:extLst>
          </p:cNvPr>
          <p:cNvSpPr txBox="1"/>
          <p:nvPr/>
        </p:nvSpPr>
        <p:spPr>
          <a:xfrm>
            <a:off x="1826774" y="792908"/>
            <a:ext cx="8405562" cy="4647426"/>
          </a:xfrm>
          <a:prstGeom prst="rect">
            <a:avLst/>
          </a:prstGeom>
          <a:noFill/>
          <a:ln>
            <a:noFill/>
          </a:ln>
        </p:spPr>
        <p:txBody>
          <a:bodyPr spcFirstLastPara="1" wrap="square" lIns="0" tIns="0" rIns="0" bIns="0" anchor="t" anchorCtr="0">
            <a:spAutoFit/>
          </a:bodyPr>
          <a:lstStyle/>
          <a:p>
            <a:pPr marL="24131" lvl="0" algn="l" rtl="0">
              <a:spcBef>
                <a:spcPts val="1200"/>
              </a:spcBef>
              <a:spcAft>
                <a:spcPts val="0"/>
              </a:spcAft>
              <a:buSzPts val="3220"/>
            </a:pPr>
            <a:r>
              <a:rPr lang="en-US" sz="2800" dirty="0">
                <a:solidFill>
                  <a:schemeClr val="bg1"/>
                </a:solidFill>
                <a:latin typeface="Cambria Math"/>
                <a:ea typeface="Cambria Math"/>
              </a:rPr>
              <a:t>Most important tokens, with their coefficients: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evilest : -0.7773204948059027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reccommend</a:t>
            </a:r>
            <a:r>
              <a:rPr lang="en-US" sz="2800" dirty="0">
                <a:solidFill>
                  <a:schemeClr val="bg1"/>
                </a:solidFill>
                <a:latin typeface="Cambria Math"/>
                <a:ea typeface="Cambria Math"/>
              </a:rPr>
              <a:t> : 0.659615112344284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unexpecting : 0.6172886394607975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a:solidFill>
                  <a:schemeClr val="bg1"/>
                </a:solidFill>
                <a:latin typeface="Cambria Math"/>
                <a:ea typeface="Cambria Math"/>
              </a:rPr>
              <a:t>abductions : -0.562729100747804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damnit</a:t>
            </a:r>
            <a:r>
              <a:rPr lang="en-US" sz="2800" dirty="0">
                <a:solidFill>
                  <a:schemeClr val="bg1"/>
                </a:solidFill>
                <a:latin typeface="Cambria Math"/>
                <a:ea typeface="Cambria Math"/>
              </a:rPr>
              <a:t> : 0.5401431725143944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patterson</a:t>
            </a:r>
            <a:r>
              <a:rPr lang="en-US" sz="2800" dirty="0">
                <a:solidFill>
                  <a:schemeClr val="bg1"/>
                </a:solidFill>
                <a:latin typeface="Cambria Math"/>
                <a:ea typeface="Cambria Math"/>
              </a:rPr>
              <a:t> : -0.5189534712902111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extremelly</a:t>
            </a:r>
            <a:r>
              <a:rPr lang="en-US" sz="2800" dirty="0">
                <a:solidFill>
                  <a:schemeClr val="bg1"/>
                </a:solidFill>
                <a:latin typeface="Cambria Math"/>
                <a:ea typeface="Cambria Math"/>
              </a:rPr>
              <a:t> : -0.5118941384046103 </a:t>
            </a:r>
          </a:p>
          <a:p>
            <a:pPr marL="182880" lvl="0" indent="-342900" algn="l" rtl="0">
              <a:spcBef>
                <a:spcPts val="600"/>
              </a:spcBef>
              <a:spcAft>
                <a:spcPts val="0"/>
              </a:spcAft>
              <a:buClr>
                <a:schemeClr val="bg1"/>
              </a:buClr>
              <a:buSzPts val="3220"/>
              <a:buFont typeface="Arial" panose="020B0604020202020204" pitchFamily="34" charset="0"/>
              <a:buChar char="•"/>
            </a:pPr>
            <a:r>
              <a:rPr lang="en-US" sz="2800" dirty="0" err="1">
                <a:solidFill>
                  <a:schemeClr val="bg1"/>
                </a:solidFill>
                <a:latin typeface="Cambria Math"/>
                <a:ea typeface="Cambria Math"/>
              </a:rPr>
              <a:t>slovenian</a:t>
            </a:r>
            <a:r>
              <a:rPr lang="en-US" sz="2800" dirty="0">
                <a:solidFill>
                  <a:schemeClr val="bg1"/>
                </a:solidFill>
                <a:latin typeface="Cambria Math"/>
                <a:ea typeface="Cambria Math"/>
              </a:rPr>
              <a:t> : 0.500947631289223</a:t>
            </a:r>
            <a:r>
              <a:rPr lang="en-US" sz="2800" dirty="0">
                <a:solidFill>
                  <a:schemeClr val="bg1"/>
                </a:solidFill>
                <a:latin typeface="Cambria Math"/>
                <a:ea typeface="Cambria Math"/>
                <a:sym typeface="Cambria Math"/>
              </a:rPr>
              <a:t>n</a:t>
            </a:r>
            <a:endParaRPr sz="2800" dirty="0">
              <a:solidFill>
                <a:schemeClr val="bg1"/>
              </a:solidFill>
              <a:latin typeface="Cambria Math"/>
              <a:ea typeface="Cambria Math"/>
              <a:sym typeface="Cambria Math"/>
            </a:endParaRPr>
          </a:p>
        </p:txBody>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19258044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8702</a:t>
                      </a:r>
                    </a:p>
                  </a:txBody>
                  <a:tcPr marL="50800" marR="50800" marT="25400" marB="25400" anchor="ctr"/>
                </a:tc>
                <a:tc>
                  <a:txBody>
                    <a:bodyPr/>
                    <a:lstStyle/>
                    <a:p>
                      <a:pPr algn="ctr"/>
                      <a:r>
                        <a:rPr lang="en-US" sz="2800">
                          <a:effectLst/>
                          <a:latin typeface="Cambria Math" panose="02040503050406030204" pitchFamily="18" charset="0"/>
                          <a:ea typeface="Cambria Math" panose="02040503050406030204" pitchFamily="18" charset="0"/>
                        </a:rPr>
                        <a:t>3798</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3885</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8615</a:t>
                      </a:r>
                    </a:p>
                  </a:txBody>
                  <a:tcPr marL="50800" marR="50800" marT="25400" marB="25400" anchor="ctr"/>
                </a:tc>
                <a:extLst>
                  <a:ext uri="{0D108BD9-81ED-4DB2-BD59-A6C34878D82A}">
                    <a16:rowId xmlns:a16="http://schemas.microsoft.com/office/drawing/2014/main" val="2120332627"/>
                  </a:ext>
                </a:extLst>
              </a:tr>
            </a:tbl>
          </a:graphicData>
        </a:graphic>
      </p:graphicFrame>
    </p:spTree>
    <p:extLst>
      <p:ext uri="{BB962C8B-B14F-4D97-AF65-F5344CB8AC3E}">
        <p14:creationId xmlns:p14="http://schemas.microsoft.com/office/powerpoint/2010/main" val="671810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6604497" y="3080462"/>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Random Forests</a:t>
            </a:r>
            <a:endParaRPr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1693602725"/>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9294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3206</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3018</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9482</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11" name="Picture 10">
            <a:extLst>
              <a:ext uri="{FF2B5EF4-FFF2-40B4-BE49-F238E27FC236}">
                <a16:creationId xmlns:a16="http://schemas.microsoft.com/office/drawing/2014/main" id="{BE427914-810C-8C87-84DF-1F8509E8D21D}"/>
              </a:ext>
            </a:extLst>
          </p:cNvPr>
          <p:cNvPicPr>
            <a:picLocks noChangeAspect="1"/>
          </p:cNvPicPr>
          <p:nvPr/>
        </p:nvPicPr>
        <p:blipFill>
          <a:blip r:embed="rId4"/>
          <a:stretch>
            <a:fillRect/>
          </a:stretch>
        </p:blipFill>
        <p:spPr>
          <a:xfrm>
            <a:off x="1567079" y="724918"/>
            <a:ext cx="6331780" cy="6331780"/>
          </a:xfrm>
          <a:prstGeom prst="rect">
            <a:avLst/>
          </a:prstGeom>
        </p:spPr>
      </p:pic>
    </p:spTree>
    <p:extLst>
      <p:ext uri="{BB962C8B-B14F-4D97-AF65-F5344CB8AC3E}">
        <p14:creationId xmlns:p14="http://schemas.microsoft.com/office/powerpoint/2010/main" val="348626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LSTM</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024604271"/>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10453</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2047</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1864</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10636</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5" name="Picture 4">
            <a:extLst>
              <a:ext uri="{FF2B5EF4-FFF2-40B4-BE49-F238E27FC236}">
                <a16:creationId xmlns:a16="http://schemas.microsoft.com/office/drawing/2014/main" id="{4583D466-447B-A5B3-DA8E-9386A5B6D369}"/>
              </a:ext>
            </a:extLst>
          </p:cNvPr>
          <p:cNvPicPr>
            <a:picLocks noChangeAspect="1"/>
          </p:cNvPicPr>
          <p:nvPr/>
        </p:nvPicPr>
        <p:blipFill>
          <a:blip r:embed="rId4"/>
          <a:stretch>
            <a:fillRect/>
          </a:stretch>
        </p:blipFill>
        <p:spPr>
          <a:xfrm>
            <a:off x="1147649" y="412586"/>
            <a:ext cx="10447722" cy="5223861"/>
          </a:xfrm>
          <a:prstGeom prst="rect">
            <a:avLst/>
          </a:prstGeom>
        </p:spPr>
      </p:pic>
    </p:spTree>
    <p:extLst>
      <p:ext uri="{BB962C8B-B14F-4D97-AF65-F5344CB8AC3E}">
        <p14:creationId xmlns:p14="http://schemas.microsoft.com/office/powerpoint/2010/main" val="2415624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 name="Picture 2">
            <a:extLst>
              <a:ext uri="{FF2B5EF4-FFF2-40B4-BE49-F238E27FC236}">
                <a16:creationId xmlns:a16="http://schemas.microsoft.com/office/drawing/2014/main" id="{85E1D774-9142-34A6-25A8-0B2C646B4534}"/>
              </a:ext>
            </a:extLst>
          </p:cNvPr>
          <p:cNvPicPr>
            <a:picLocks noChangeAspect="1"/>
          </p:cNvPicPr>
          <p:nvPr/>
        </p:nvPicPr>
        <p:blipFill>
          <a:blip r:embed="rId3"/>
          <a:stretch>
            <a:fillRect/>
          </a:stretch>
        </p:blipFill>
        <p:spPr>
          <a:xfrm>
            <a:off x="2280058" y="1635936"/>
            <a:ext cx="14030256" cy="7015128"/>
          </a:xfrm>
          <a:prstGeom prst="rect">
            <a:avLst/>
          </a:prstGeom>
        </p:spPr>
      </p:pic>
    </p:spTree>
    <p:extLst>
      <p:ext uri="{BB962C8B-B14F-4D97-AF65-F5344CB8AC3E}">
        <p14:creationId xmlns:p14="http://schemas.microsoft.com/office/powerpoint/2010/main" val="11653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889699" y="7262483"/>
            <a:ext cx="14039400" cy="1624932"/>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i="0" u="none" strike="noStrike" cap="none" dirty="0">
                <a:solidFill>
                  <a:srgbClr val="FFFFFF"/>
                </a:solidFill>
                <a:latin typeface="Cambria Math"/>
                <a:ea typeface="Cambria Math"/>
                <a:cs typeface="Cambria Math"/>
                <a:sym typeface="Cambria Math"/>
              </a:rPr>
              <a:t>Bert</a:t>
            </a:r>
            <a:endParaRPr lang="en-US" sz="1400" b="0" i="0" u="none" strike="noStrike" cap="none" dirty="0">
              <a:solidFill>
                <a:srgbClr val="000000"/>
              </a:solidFill>
              <a:latin typeface="Cambria Math"/>
              <a:ea typeface="Cambria Math"/>
              <a:cs typeface="Cambria Math"/>
              <a:sym typeface="Cambria Math"/>
            </a:endParaRPr>
          </a:p>
        </p:txBody>
      </p:sp>
      <p:sp>
        <p:nvSpPr>
          <p:cNvPr id="316" name="Google Shape;316;g2de4e5c034c_0_151"/>
          <p:cNvSpPr/>
          <p:nvPr/>
        </p:nvSpPr>
        <p:spPr>
          <a:xfrm rot="1029957">
            <a:off x="15056848" y="-2509673"/>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txBody>
          <a:bodyPr/>
          <a:lstStyle/>
          <a:p>
            <a:endParaRPr lang="en-US" dirty="0"/>
          </a:p>
        </p:txBody>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graphicFrame>
        <p:nvGraphicFramePr>
          <p:cNvPr id="3" name="Table 2">
            <a:extLst>
              <a:ext uri="{FF2B5EF4-FFF2-40B4-BE49-F238E27FC236}">
                <a16:creationId xmlns:a16="http://schemas.microsoft.com/office/drawing/2014/main" id="{53E28893-ED07-7A66-A8E4-6F117D5AA7AF}"/>
              </a:ext>
            </a:extLst>
          </p:cNvPr>
          <p:cNvGraphicFramePr>
            <a:graphicFrameLocks noGrp="1"/>
          </p:cNvGraphicFramePr>
          <p:nvPr>
            <p:extLst>
              <p:ext uri="{D42A27DB-BD31-4B8C-83A1-F6EECF244321}">
                <p14:modId xmlns:p14="http://schemas.microsoft.com/office/powerpoint/2010/main" val="2412039818"/>
              </p:ext>
            </p:extLst>
          </p:nvPr>
        </p:nvGraphicFramePr>
        <p:xfrm>
          <a:off x="8213094" y="5954662"/>
          <a:ext cx="8751945" cy="3539430"/>
        </p:xfrm>
        <a:graphic>
          <a:graphicData uri="http://schemas.openxmlformats.org/drawingml/2006/table">
            <a:tbl>
              <a:tblPr firstRow="1" bandRow="1">
                <a:tableStyleId>{775DCB02-9BB8-47FD-8907-85C794F793BA}</a:tableStyleId>
              </a:tblPr>
              <a:tblGrid>
                <a:gridCol w="2917315">
                  <a:extLst>
                    <a:ext uri="{9D8B030D-6E8A-4147-A177-3AD203B41FA5}">
                      <a16:colId xmlns:a16="http://schemas.microsoft.com/office/drawing/2014/main" val="2563375097"/>
                    </a:ext>
                  </a:extLst>
                </a:gridCol>
                <a:gridCol w="2917315">
                  <a:extLst>
                    <a:ext uri="{9D8B030D-6E8A-4147-A177-3AD203B41FA5}">
                      <a16:colId xmlns:a16="http://schemas.microsoft.com/office/drawing/2014/main" val="2411809145"/>
                    </a:ext>
                  </a:extLst>
                </a:gridCol>
                <a:gridCol w="2917315">
                  <a:extLst>
                    <a:ext uri="{9D8B030D-6E8A-4147-A177-3AD203B41FA5}">
                      <a16:colId xmlns:a16="http://schemas.microsoft.com/office/drawing/2014/main" val="2855089285"/>
                    </a:ext>
                  </a:extLst>
                </a:gridCol>
              </a:tblGrid>
              <a:tr h="1179810">
                <a:tc>
                  <a:txBody>
                    <a:bodyPr/>
                    <a:lstStyle/>
                    <a:p>
                      <a:pPr algn="ctr" fontAlgn="ctr"/>
                      <a:endParaRPr lang="en-US" sz="2800" dirty="0">
                        <a:effectLst/>
                        <a:latin typeface="Cambria Math" panose="02040503050406030204" pitchFamily="18" charset="0"/>
                        <a:ea typeface="Cambria Math" panose="02040503050406030204" pitchFamily="18" charset="0"/>
                      </a:endParaRP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negative reviews</a:t>
                      </a:r>
                    </a:p>
                  </a:txBody>
                  <a:tcPr marL="50800" marR="50800" marT="25400" marB="25400" anchor="ctr"/>
                </a:tc>
                <a:tc>
                  <a:txBody>
                    <a:bodyPr/>
                    <a:lstStyle/>
                    <a:p>
                      <a:pPr algn="ctr" fontAlgn="ctr"/>
                      <a:r>
                        <a:rPr lang="en-US" sz="2800" dirty="0">
                          <a:effectLst/>
                          <a:latin typeface="Cambria Math" panose="02040503050406030204" pitchFamily="18" charset="0"/>
                          <a:ea typeface="Cambria Math" panose="02040503050406030204" pitchFamily="18" charset="0"/>
                        </a:rPr>
                        <a:t>predicted positive reviews</a:t>
                      </a:r>
                    </a:p>
                  </a:txBody>
                  <a:tcPr marL="50800" marR="50800" marT="25400" marB="25400" anchor="ctr"/>
                </a:tc>
                <a:extLst>
                  <a:ext uri="{0D108BD9-81ED-4DB2-BD59-A6C34878D82A}">
                    <a16:rowId xmlns:a16="http://schemas.microsoft.com/office/drawing/2014/main" val="71034541"/>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negative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11810</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690</a:t>
                      </a:r>
                    </a:p>
                  </a:txBody>
                  <a:tcPr marL="50800" marR="50800" marT="25400" marB="25400" anchor="ctr"/>
                </a:tc>
                <a:extLst>
                  <a:ext uri="{0D108BD9-81ED-4DB2-BD59-A6C34878D82A}">
                    <a16:rowId xmlns:a16="http://schemas.microsoft.com/office/drawing/2014/main" val="1177472038"/>
                  </a:ext>
                </a:extLst>
              </a:tr>
              <a:tr h="1179810">
                <a:tc>
                  <a:txBody>
                    <a:bodyPr/>
                    <a:lstStyle/>
                    <a:p>
                      <a:pPr algn="ctr" fontAlgn="ctr"/>
                      <a:r>
                        <a:rPr lang="en-US" sz="2800" b="0">
                          <a:effectLst/>
                          <a:latin typeface="Cambria Math" panose="02040503050406030204" pitchFamily="18" charset="0"/>
                          <a:ea typeface="Cambria Math" panose="02040503050406030204" pitchFamily="18" charset="0"/>
                        </a:rPr>
                        <a:t>actual positive reviews</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832</a:t>
                      </a:r>
                    </a:p>
                  </a:txBody>
                  <a:tcPr marL="50800" marR="50800" marT="25400" marB="25400" anchor="ctr"/>
                </a:tc>
                <a:tc>
                  <a:txBody>
                    <a:bodyPr/>
                    <a:lstStyle/>
                    <a:p>
                      <a:pPr algn="ctr"/>
                      <a:r>
                        <a:rPr lang="en-US" sz="2800" dirty="0">
                          <a:effectLst/>
                          <a:latin typeface="Cambria Math" panose="02040503050406030204" pitchFamily="18" charset="0"/>
                          <a:ea typeface="Cambria Math" panose="02040503050406030204" pitchFamily="18" charset="0"/>
                        </a:rPr>
                        <a:t>11668</a:t>
                      </a:r>
                    </a:p>
                  </a:txBody>
                  <a:tcPr marL="50800" marR="50800" marT="25400" marB="25400" anchor="ctr"/>
                </a:tc>
                <a:extLst>
                  <a:ext uri="{0D108BD9-81ED-4DB2-BD59-A6C34878D82A}">
                    <a16:rowId xmlns:a16="http://schemas.microsoft.com/office/drawing/2014/main" val="2120332627"/>
                  </a:ext>
                </a:extLst>
              </a:tr>
            </a:tbl>
          </a:graphicData>
        </a:graphic>
      </p:graphicFrame>
      <p:pic>
        <p:nvPicPr>
          <p:cNvPr id="2" name="Picture 1">
            <a:extLst>
              <a:ext uri="{FF2B5EF4-FFF2-40B4-BE49-F238E27FC236}">
                <a16:creationId xmlns:a16="http://schemas.microsoft.com/office/drawing/2014/main" id="{1BA0AD8C-E9F9-7E34-995F-DEA3B31342D4}"/>
              </a:ext>
            </a:extLst>
          </p:cNvPr>
          <p:cNvPicPr>
            <a:picLocks noChangeAspect="1"/>
          </p:cNvPicPr>
          <p:nvPr/>
        </p:nvPicPr>
        <p:blipFill>
          <a:blip r:embed="rId4"/>
          <a:stretch>
            <a:fillRect/>
          </a:stretch>
        </p:blipFill>
        <p:spPr>
          <a:xfrm>
            <a:off x="1556417" y="465034"/>
            <a:ext cx="10237932" cy="5118966"/>
          </a:xfrm>
          <a:prstGeom prst="rect">
            <a:avLst/>
          </a:prstGeom>
        </p:spPr>
      </p:pic>
    </p:spTree>
    <p:extLst>
      <p:ext uri="{BB962C8B-B14F-4D97-AF65-F5344CB8AC3E}">
        <p14:creationId xmlns:p14="http://schemas.microsoft.com/office/powerpoint/2010/main" val="235257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5"/>
        <p:cNvGrpSpPr/>
        <p:nvPr/>
      </p:nvGrpSpPr>
      <p:grpSpPr>
        <a:xfrm>
          <a:off x="0" y="0"/>
          <a:ext cx="0" cy="0"/>
          <a:chOff x="0" y="0"/>
          <a:chExt cx="0" cy="0"/>
        </a:xfrm>
      </p:grpSpPr>
      <p:sp>
        <p:nvSpPr>
          <p:cNvPr id="116" name="Google Shape;116;g2de4e5c034c_0_21"/>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rgbClr val="4D1354"/>
                </a:solidFill>
                <a:latin typeface="Poppins"/>
                <a:ea typeface="Poppins"/>
                <a:cs typeface="Poppins"/>
                <a:sym typeface="Poppins"/>
              </a:rPr>
              <a:t>I suggest you give it a go. Some parts are a bit poor and the acting needs polishing. But it's watchable.</a:t>
            </a:r>
            <a:endParaRPr sz="2900" b="1">
              <a:solidFill>
                <a:srgbClr val="4D1354"/>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17" name="Google Shape;117;g2de4e5c034c_0_21"/>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18" name="Google Shape;118;g2de4e5c034c_0_21"/>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19" name="Google Shape;119;g2de4e5c034c_0_21"/>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0" name="Google Shape;120;g2de4e5c034c_0_21"/>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13"/>
        <p:cNvGrpSpPr/>
        <p:nvPr/>
      </p:nvGrpSpPr>
      <p:grpSpPr>
        <a:xfrm>
          <a:off x="0" y="0"/>
          <a:ext cx="0" cy="0"/>
          <a:chOff x="0" y="0"/>
          <a:chExt cx="0" cy="0"/>
        </a:xfrm>
      </p:grpSpPr>
      <p:sp>
        <p:nvSpPr>
          <p:cNvPr id="314" name="Google Shape;314;g2de4e5c034c_0_151"/>
          <p:cNvSpPr txBox="1"/>
          <p:nvPr/>
        </p:nvSpPr>
        <p:spPr>
          <a:xfrm>
            <a:off x="2124256" y="1628921"/>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Interpretation</a:t>
            </a:r>
            <a:endParaRPr sz="1400" b="0" i="0" u="none" strike="noStrike" cap="none">
              <a:solidFill>
                <a:srgbClr val="000000"/>
              </a:solidFill>
              <a:latin typeface="Cambria Math"/>
              <a:ea typeface="Cambria Math"/>
              <a:cs typeface="Cambria Math"/>
              <a:sym typeface="Cambria Math"/>
            </a:endParaRPr>
          </a:p>
        </p:txBody>
      </p:sp>
      <p:sp>
        <p:nvSpPr>
          <p:cNvPr id="315" name="Google Shape;315;g2de4e5c034c_0_151"/>
          <p:cNvSpPr txBox="1"/>
          <p:nvPr/>
        </p:nvSpPr>
        <p:spPr>
          <a:xfrm>
            <a:off x="4436975" y="3429000"/>
            <a:ext cx="9657300" cy="1239000"/>
          </a:xfrm>
          <a:prstGeom prst="rect">
            <a:avLst/>
          </a:prstGeom>
          <a:noFill/>
          <a:ln>
            <a:noFill/>
          </a:ln>
        </p:spPr>
        <p:txBody>
          <a:bodyPr spcFirstLastPara="1" wrap="square" lIns="0" tIns="0" rIns="0" bIns="0" anchor="t" anchorCtr="0">
            <a:spAutoFit/>
          </a:bodyPr>
          <a:lstStyle/>
          <a:p>
            <a:pPr marL="457200" marR="0" lvl="0" indent="-450850" algn="l" rtl="0">
              <a:lnSpc>
                <a:spcPct val="130000"/>
              </a:lnSpc>
              <a:spcBef>
                <a:spcPts val="0"/>
              </a:spcBef>
              <a:spcAft>
                <a:spcPts val="0"/>
              </a:spcAft>
              <a:buClr>
                <a:srgbClr val="FFFFFF"/>
              </a:buClr>
              <a:buSzPts val="3500"/>
              <a:buFont typeface="Cambria Math"/>
              <a:buChar char="●"/>
            </a:pPr>
            <a:r>
              <a:rPr lang="en-US" sz="3500">
                <a:solidFill>
                  <a:srgbClr val="FFFFFF"/>
                </a:solidFill>
                <a:latin typeface="Cambria Math"/>
                <a:ea typeface="Cambria Math"/>
                <a:cs typeface="Cambria Math"/>
                <a:sym typeface="Cambria Math"/>
              </a:rPr>
              <a:t>Bag of Words: simple, but ineffective due to its inability to capture context</a:t>
            </a:r>
            <a:endParaRPr sz="3500">
              <a:solidFill>
                <a:srgbClr val="FFFFFF"/>
              </a:solidFill>
              <a:latin typeface="Cambria Math"/>
              <a:ea typeface="Cambria Math"/>
              <a:cs typeface="Cambria Math"/>
              <a:sym typeface="Cambria Math"/>
            </a:endParaRPr>
          </a:p>
        </p:txBody>
      </p:sp>
      <p:sp>
        <p:nvSpPr>
          <p:cNvPr id="316" name="Google Shape;316;g2de4e5c034c_0_151"/>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7" name="Google Shape;317;g2de4e5c034c_0_151"/>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18" name="Google Shape;318;g2de4e5c034c_0_151"/>
          <p:cNvSpPr txBox="1"/>
          <p:nvPr/>
        </p:nvSpPr>
        <p:spPr>
          <a:xfrm>
            <a:off x="4436975" y="4983675"/>
            <a:ext cx="9657300" cy="19395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Training embeddings worked better, as movie reviews often contain specific vocabulary and idiomatic expressions</a:t>
            </a:r>
            <a:endParaRPr sz="3500">
              <a:solidFill>
                <a:srgbClr val="FFFFFF"/>
              </a:solidFill>
              <a:latin typeface="Cambria Math"/>
              <a:ea typeface="Cambria Math"/>
              <a:cs typeface="Cambria Math"/>
              <a:sym typeface="Cambria Math"/>
            </a:endParaRPr>
          </a:p>
        </p:txBody>
      </p:sp>
      <p:sp>
        <p:nvSpPr>
          <p:cNvPr id="319" name="Google Shape;319;g2de4e5c034c_0_151"/>
          <p:cNvSpPr txBox="1"/>
          <p:nvPr/>
        </p:nvSpPr>
        <p:spPr>
          <a:xfrm>
            <a:off x="4315300" y="7238850"/>
            <a:ext cx="9657300" cy="1239000"/>
          </a:xfrm>
          <a:prstGeom prst="rect">
            <a:avLst/>
          </a:prstGeom>
          <a:noFill/>
          <a:ln>
            <a:noFill/>
          </a:ln>
        </p:spPr>
        <p:txBody>
          <a:bodyPr spcFirstLastPara="1" wrap="square" lIns="0" tIns="0" rIns="0" bIns="0" anchor="t" anchorCtr="0">
            <a:spAutoFit/>
          </a:bodyPr>
          <a:lstStyle/>
          <a:p>
            <a:pPr marL="457200" lvl="0" indent="-450850" algn="l" rtl="0">
              <a:lnSpc>
                <a:spcPct val="130000"/>
              </a:lnSpc>
              <a:spcBef>
                <a:spcPts val="0"/>
              </a:spcBef>
              <a:spcAft>
                <a:spcPts val="0"/>
              </a:spcAft>
              <a:buClr>
                <a:schemeClr val="lt1"/>
              </a:buClr>
              <a:buSzPts val="3500"/>
              <a:buFont typeface="Cambria Math"/>
              <a:buChar char="●"/>
            </a:pPr>
            <a:r>
              <a:rPr lang="en-US" sz="3500">
                <a:solidFill>
                  <a:schemeClr val="lt1"/>
                </a:solidFill>
                <a:latin typeface="Cambria Math"/>
                <a:ea typeface="Cambria Math"/>
                <a:cs typeface="Cambria Math"/>
                <a:sym typeface="Cambria Math"/>
              </a:rPr>
              <a:t>LSTMs and BERTs are best suited, although more computationally heavy</a:t>
            </a:r>
            <a:endParaRPr sz="3500">
              <a:solidFill>
                <a:srgbClr val="FFFFFF"/>
              </a:solidFill>
              <a:latin typeface="Cambria Math"/>
              <a:ea typeface="Cambria Math"/>
              <a:cs typeface="Cambria Math"/>
              <a:sym typeface="Cambria Mat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323"/>
        <p:cNvGrpSpPr/>
        <p:nvPr/>
      </p:nvGrpSpPr>
      <p:grpSpPr>
        <a:xfrm>
          <a:off x="0" y="0"/>
          <a:ext cx="0" cy="0"/>
          <a:chOff x="0" y="0"/>
          <a:chExt cx="0" cy="0"/>
        </a:xfrm>
      </p:grpSpPr>
      <p:sp>
        <p:nvSpPr>
          <p:cNvPr id="324" name="Google Shape;324;g2de4e5c034c_0_224"/>
          <p:cNvSpPr txBox="1"/>
          <p:nvPr/>
        </p:nvSpPr>
        <p:spPr>
          <a:xfrm>
            <a:off x="2124306" y="1523096"/>
            <a:ext cx="14039400" cy="13545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Clr>
                <a:srgbClr val="000000"/>
              </a:buClr>
              <a:buSzPts val="8799"/>
              <a:buFont typeface="Arial"/>
              <a:buNone/>
            </a:pPr>
            <a:r>
              <a:rPr lang="en-US" sz="8799" b="1">
                <a:solidFill>
                  <a:srgbClr val="FFFFFF"/>
                </a:solidFill>
                <a:latin typeface="Cambria Math"/>
                <a:ea typeface="Cambria Math"/>
                <a:cs typeface="Cambria Math"/>
                <a:sym typeface="Cambria Math"/>
              </a:rPr>
              <a:t>Future Steps</a:t>
            </a:r>
            <a:endParaRPr sz="1400" b="0" i="0" u="none" strike="noStrike" cap="none">
              <a:solidFill>
                <a:srgbClr val="000000"/>
              </a:solidFill>
              <a:latin typeface="Cambria Math"/>
              <a:ea typeface="Cambria Math"/>
              <a:cs typeface="Cambria Math"/>
              <a:sym typeface="Cambria Math"/>
            </a:endParaRPr>
          </a:p>
        </p:txBody>
      </p:sp>
      <p:sp>
        <p:nvSpPr>
          <p:cNvPr id="325" name="Google Shape;325;g2de4e5c034c_0_224"/>
          <p:cNvSpPr/>
          <p:nvPr/>
        </p:nvSpPr>
        <p:spPr>
          <a:xfrm rot="1029957">
            <a:off x="13870072" y="-2334575"/>
            <a:ext cx="8271860" cy="7909966"/>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326" name="Google Shape;326;g2de4e5c034c_0_224"/>
          <p:cNvSpPr/>
          <p:nvPr/>
        </p:nvSpPr>
        <p:spPr>
          <a:xfrm rot="-9079258">
            <a:off x="-4756397" y="4617292"/>
            <a:ext cx="8277473" cy="791533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pic>
        <p:nvPicPr>
          <p:cNvPr id="327" name="Google Shape;327;g2de4e5c034c_0_224"/>
          <p:cNvPicPr preferRelativeResize="0"/>
          <p:nvPr/>
        </p:nvPicPr>
        <p:blipFill>
          <a:blip r:embed="rId4">
            <a:alphaModFix/>
          </a:blip>
          <a:stretch>
            <a:fillRect/>
          </a:stretch>
        </p:blipFill>
        <p:spPr>
          <a:xfrm>
            <a:off x="2793313" y="3429000"/>
            <a:ext cx="12701375" cy="632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4"/>
        <p:cNvGrpSpPr/>
        <p:nvPr/>
      </p:nvGrpSpPr>
      <p:grpSpPr>
        <a:xfrm>
          <a:off x="0" y="0"/>
          <a:ext cx="0" cy="0"/>
          <a:chOff x="0" y="0"/>
          <a:chExt cx="0" cy="0"/>
        </a:xfrm>
      </p:grpSpPr>
      <p:sp>
        <p:nvSpPr>
          <p:cNvPr id="125" name="Google Shape;125;g2de4e5c034c_0_29"/>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rgbClr val="FFFFFF"/>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i="0" u="none" strike="noStrike" cap="none">
              <a:solidFill>
                <a:schemeClr val="lt1"/>
              </a:solidFill>
              <a:latin typeface="Cambria Math"/>
              <a:ea typeface="Cambria Math"/>
              <a:cs typeface="Cambria Math"/>
              <a:sym typeface="Cambria Math"/>
            </a:endParaRPr>
          </a:p>
        </p:txBody>
      </p:sp>
      <p:sp>
        <p:nvSpPr>
          <p:cNvPr id="126" name="Google Shape;126;g2de4e5c034c_0_29"/>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7/10</a:t>
            </a:r>
            <a:endParaRPr sz="2800" b="1" i="0" u="none" strike="noStrike" cap="none">
              <a:solidFill>
                <a:srgbClr val="4D1354"/>
              </a:solidFill>
              <a:latin typeface="Cambria Math"/>
              <a:ea typeface="Cambria Math"/>
              <a:cs typeface="Cambria Math"/>
              <a:sym typeface="Cambria Math"/>
            </a:endParaRPr>
          </a:p>
        </p:txBody>
      </p:sp>
      <p:sp>
        <p:nvSpPr>
          <p:cNvPr id="127" name="Google Shape;127;g2de4e5c034c_0_29"/>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28" name="Google Shape;128;g2de4e5c034c_0_29"/>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29" name="Google Shape;129;g2de4e5c034c_0_29"/>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33"/>
        <p:cNvGrpSpPr/>
        <p:nvPr/>
      </p:nvGrpSpPr>
      <p:grpSpPr>
        <a:xfrm>
          <a:off x="0" y="0"/>
          <a:ext cx="0" cy="0"/>
          <a:chOff x="0" y="0"/>
          <a:chExt cx="0" cy="0"/>
        </a:xfrm>
      </p:grpSpPr>
      <p:sp>
        <p:nvSpPr>
          <p:cNvPr id="134" name="Google Shape;134;g2de4e5c034c_0_37"/>
          <p:cNvSpPr txBox="1"/>
          <p:nvPr/>
        </p:nvSpPr>
        <p:spPr>
          <a:xfrm>
            <a:off x="2595519" y="3174550"/>
            <a:ext cx="11654400" cy="3151200"/>
          </a:xfrm>
          <a:prstGeom prst="rect">
            <a:avLst/>
          </a:prstGeom>
          <a:noFill/>
          <a:ln>
            <a:noFill/>
          </a:ln>
        </p:spPr>
        <p:txBody>
          <a:bodyPr spcFirstLastPara="1" wrap="square" lIns="0" tIns="0" rIns="0" bIns="0" anchor="t" anchorCtr="0">
            <a:spAutoFit/>
          </a:bodyPr>
          <a:lstStyle/>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After some of the negative reviews i heard on this movie, i was doubtful of giving it a go, but i had £3.99 in my wallet &amp; thought i’d gamble on buying a ticket</a:t>
            </a:r>
            <a:r>
              <a:rPr lang="en-US" sz="2900" b="1">
                <a:solidFill>
                  <a:srgbClr val="64156F"/>
                </a:solidFill>
                <a:latin typeface="Poppins"/>
                <a:ea typeface="Poppins"/>
                <a:cs typeface="Poppins"/>
                <a:sym typeface="Poppins"/>
              </a:rPr>
              <a:t> </a:t>
            </a:r>
            <a:r>
              <a:rPr lang="en-US" sz="2900" b="1">
                <a:solidFill>
                  <a:schemeClr val="lt1"/>
                </a:solidFill>
                <a:latin typeface="Poppins"/>
                <a:ea typeface="Poppins"/>
                <a:cs typeface="Poppins"/>
                <a:sym typeface="Poppins"/>
              </a:rPr>
              <a:t>(...) I found some of the humour quite funny especially Alfred Molina’s character (...) </a:t>
            </a:r>
            <a:endParaRPr sz="2900" b="1">
              <a:solidFill>
                <a:schemeClr val="lt1"/>
              </a:solidFill>
              <a:latin typeface="Poppins"/>
              <a:ea typeface="Poppins"/>
              <a:cs typeface="Poppins"/>
              <a:sym typeface="Poppins"/>
            </a:endParaRPr>
          </a:p>
          <a:p>
            <a:pPr marL="0" lvl="0" indent="0" algn="ctr" rtl="0">
              <a:lnSpc>
                <a:spcPct val="100993"/>
              </a:lnSpc>
              <a:spcBef>
                <a:spcPts val="0"/>
              </a:spcBef>
              <a:spcAft>
                <a:spcPts val="0"/>
              </a:spcAft>
              <a:buClr>
                <a:schemeClr val="dk1"/>
              </a:buClr>
              <a:buSzPts val="8457"/>
              <a:buFont typeface="Arial"/>
              <a:buNone/>
            </a:pPr>
            <a:r>
              <a:rPr lang="en-US" sz="2900" b="1">
                <a:solidFill>
                  <a:schemeClr val="lt1"/>
                </a:solidFill>
                <a:latin typeface="Poppins"/>
                <a:ea typeface="Poppins"/>
                <a:cs typeface="Poppins"/>
                <a:sym typeface="Poppins"/>
              </a:rPr>
              <a:t>I suggest you give it a go. Some parts are a bit poor and the acting needs polishing. But it's watchable.</a:t>
            </a:r>
            <a:endParaRPr sz="2900" b="1">
              <a:solidFill>
                <a:schemeClr val="lt1"/>
              </a:solidFill>
              <a:latin typeface="Cambria Math"/>
              <a:ea typeface="Cambria Math"/>
              <a:cs typeface="Cambria Math"/>
              <a:sym typeface="Cambria Math"/>
            </a:endParaRPr>
          </a:p>
          <a:p>
            <a:pPr marL="0" marR="0" lvl="0" indent="0" algn="ctr" rtl="0">
              <a:lnSpc>
                <a:spcPct val="100993"/>
              </a:lnSpc>
              <a:spcBef>
                <a:spcPts val="0"/>
              </a:spcBef>
              <a:spcAft>
                <a:spcPts val="0"/>
              </a:spcAft>
              <a:buClr>
                <a:srgbClr val="000000"/>
              </a:buClr>
              <a:buSzPts val="8457"/>
              <a:buFont typeface="Arial"/>
              <a:buNone/>
            </a:pPr>
            <a:endParaRPr sz="2900" b="1">
              <a:solidFill>
                <a:srgbClr val="FFFFFF"/>
              </a:solidFill>
              <a:latin typeface="Poppins"/>
              <a:ea typeface="Poppins"/>
              <a:cs typeface="Poppins"/>
              <a:sym typeface="Poppins"/>
            </a:endParaRPr>
          </a:p>
        </p:txBody>
      </p:sp>
      <p:sp>
        <p:nvSpPr>
          <p:cNvPr id="135" name="Google Shape;135;g2de4e5c034c_0_37"/>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7/10</a:t>
            </a:r>
            <a:endParaRPr sz="2800" b="1" i="0" u="none" strike="noStrike" cap="none">
              <a:solidFill>
                <a:schemeClr val="lt1"/>
              </a:solidFill>
              <a:latin typeface="Cambria Math"/>
              <a:ea typeface="Cambria Math"/>
              <a:cs typeface="Cambria Math"/>
              <a:sym typeface="Cambria Math"/>
            </a:endParaRPr>
          </a:p>
        </p:txBody>
      </p:sp>
      <p:sp>
        <p:nvSpPr>
          <p:cNvPr id="136" name="Google Shape;136;g2de4e5c034c_0_37"/>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37" name="Google Shape;137;g2de4e5c034c_0_37"/>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38" name="Google Shape;138;g2de4e5c034c_0_37"/>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2"/>
        <p:cNvGrpSpPr/>
        <p:nvPr/>
      </p:nvGrpSpPr>
      <p:grpSpPr>
        <a:xfrm>
          <a:off x="0" y="0"/>
          <a:ext cx="0" cy="0"/>
          <a:chOff x="0" y="0"/>
          <a:chExt cx="0" cy="0"/>
        </a:xfrm>
      </p:grpSpPr>
      <p:sp>
        <p:nvSpPr>
          <p:cNvPr id="143" name="Google Shape;143;g2de4e5c034c_0_45"/>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a:t>
            </a:r>
            <a:r>
              <a:rPr lang="en-US" sz="2900" b="1">
                <a:solidFill>
                  <a:srgbClr val="4D1354"/>
                </a:solidFill>
                <a:latin typeface="Poppins"/>
                <a:ea typeface="Poppins"/>
                <a:cs typeface="Poppins"/>
                <a:sym typeface="Poppins"/>
              </a:rPr>
              <a:t>Long, long story short, these people get "terrorized" by this pathetic "crazed killer", but completely fail to fight back in any manner. (...)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44" name="Google Shape;144;g2de4e5c034c_0_45"/>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45" name="Google Shape;145;g2de4e5c034c_0_45"/>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46" name="Google Shape;146;g2de4e5c034c_0_45"/>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47" name="Google Shape;147;g2de4e5c034c_0_45"/>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51"/>
        <p:cNvGrpSpPr/>
        <p:nvPr/>
      </p:nvGrpSpPr>
      <p:grpSpPr>
        <a:xfrm>
          <a:off x="0" y="0"/>
          <a:ext cx="0" cy="0"/>
          <a:chOff x="0" y="0"/>
          <a:chExt cx="0" cy="0"/>
        </a:xfrm>
      </p:grpSpPr>
      <p:sp>
        <p:nvSpPr>
          <p:cNvPr id="152" name="Google Shape;152;g2de4e5c034c_0_56"/>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a:t>
            </a:r>
            <a:r>
              <a:rPr lang="en-US" sz="2900" b="1">
                <a:solidFill>
                  <a:srgbClr val="4D1354"/>
                </a:solidFill>
                <a:latin typeface="Poppins"/>
                <a:ea typeface="Poppins"/>
                <a:cs typeface="Poppins"/>
                <a:sym typeface="Poppins"/>
              </a:rPr>
              <a:t> Like I said, this movie sucks. A complete joke. Don't let your girlfriend talk you into watching it.</a:t>
            </a:r>
            <a:endParaRPr sz="2900" b="1">
              <a:solidFill>
                <a:srgbClr val="4D1354"/>
              </a:solidFill>
              <a:latin typeface="Poppins"/>
              <a:ea typeface="Poppins"/>
              <a:cs typeface="Poppins"/>
              <a:sym typeface="Poppins"/>
            </a:endParaRPr>
          </a:p>
        </p:txBody>
      </p:sp>
      <p:sp>
        <p:nvSpPr>
          <p:cNvPr id="153" name="Google Shape;153;g2de4e5c034c_0_56"/>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54" name="Google Shape;154;g2de4e5c034c_0_56"/>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55" name="Google Shape;155;g2de4e5c034c_0_56"/>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56" name="Google Shape;156;g2de4e5c034c_0_56"/>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0"/>
        <p:cNvGrpSpPr/>
        <p:nvPr/>
      </p:nvGrpSpPr>
      <p:grpSpPr>
        <a:xfrm>
          <a:off x="0" y="0"/>
          <a:ext cx="0" cy="0"/>
          <a:chOff x="0" y="0"/>
          <a:chExt cx="0" cy="0"/>
        </a:xfrm>
      </p:grpSpPr>
      <p:sp>
        <p:nvSpPr>
          <p:cNvPr id="161" name="Google Shape;161;g2de4e5c034c_0_64"/>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62" name="Google Shape;162;g2de4e5c034c_0_64"/>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rgbClr val="4D1354"/>
                </a:solidFill>
                <a:latin typeface="Poppins"/>
                <a:ea typeface="Poppins"/>
                <a:cs typeface="Poppins"/>
                <a:sym typeface="Poppins"/>
              </a:rPr>
              <a:t>1/10</a:t>
            </a:r>
            <a:endParaRPr sz="2800" b="1" i="0" u="none" strike="noStrike" cap="none">
              <a:solidFill>
                <a:srgbClr val="4D1354"/>
              </a:solidFill>
              <a:latin typeface="Cambria Math"/>
              <a:ea typeface="Cambria Math"/>
              <a:cs typeface="Cambria Math"/>
              <a:sym typeface="Cambria Math"/>
            </a:endParaRPr>
          </a:p>
        </p:txBody>
      </p:sp>
      <p:sp>
        <p:nvSpPr>
          <p:cNvPr id="163" name="Google Shape;163;g2de4e5c034c_0_64"/>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64" name="Google Shape;164;g2de4e5c034c_0_64"/>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65" name="Google Shape;165;g2de4e5c034c_0_64"/>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69"/>
        <p:cNvGrpSpPr/>
        <p:nvPr/>
      </p:nvGrpSpPr>
      <p:grpSpPr>
        <a:xfrm>
          <a:off x="0" y="0"/>
          <a:ext cx="0" cy="0"/>
          <a:chOff x="0" y="0"/>
          <a:chExt cx="0" cy="0"/>
        </a:xfrm>
      </p:grpSpPr>
      <p:sp>
        <p:nvSpPr>
          <p:cNvPr id="170" name="Google Shape;170;g2de4e5c034c_0_72"/>
          <p:cNvSpPr txBox="1"/>
          <p:nvPr/>
        </p:nvSpPr>
        <p:spPr>
          <a:xfrm>
            <a:off x="2595519" y="3174550"/>
            <a:ext cx="11654400" cy="2700300"/>
          </a:xfrm>
          <a:prstGeom prst="rect">
            <a:avLst/>
          </a:prstGeom>
          <a:noFill/>
          <a:ln>
            <a:noFill/>
          </a:ln>
        </p:spPr>
        <p:txBody>
          <a:bodyPr spcFirstLastPara="1" wrap="square" lIns="0" tIns="0" rIns="0" bIns="0" anchor="t" anchorCtr="0">
            <a:spAutoFit/>
          </a:bodyPr>
          <a:lstStyle/>
          <a:p>
            <a:pPr marL="0" marR="0" lvl="0" indent="0" algn="ctr" rtl="0">
              <a:lnSpc>
                <a:spcPct val="100993"/>
              </a:lnSpc>
              <a:spcBef>
                <a:spcPts val="0"/>
              </a:spcBef>
              <a:spcAft>
                <a:spcPts val="0"/>
              </a:spcAft>
              <a:buClr>
                <a:srgbClr val="000000"/>
              </a:buClr>
              <a:buSzPts val="8457"/>
              <a:buFont typeface="Arial"/>
              <a:buNone/>
            </a:pPr>
            <a:r>
              <a:rPr lang="en-US" sz="2900" b="1">
                <a:solidFill>
                  <a:schemeClr val="lt1"/>
                </a:solidFill>
                <a:latin typeface="Poppins"/>
                <a:ea typeface="Poppins"/>
                <a:cs typeface="Poppins"/>
                <a:sym typeface="Poppins"/>
              </a:rPr>
              <a:t>This movie sucked. It really was a waste of my life. The acting was atrocious, the plot completely implausible. Long, long story short, these people get "terrorized" by this pathetic "crazed killer", but completely fail to fight back in any manner. (...) Like I said, this movie sucks. A complete joke. Don't let your girlfriend talk you into watching it.</a:t>
            </a:r>
            <a:endParaRPr sz="2900" b="1">
              <a:solidFill>
                <a:schemeClr val="lt1"/>
              </a:solidFill>
              <a:latin typeface="Poppins"/>
              <a:ea typeface="Poppins"/>
              <a:cs typeface="Poppins"/>
              <a:sym typeface="Poppins"/>
            </a:endParaRPr>
          </a:p>
        </p:txBody>
      </p:sp>
      <p:sp>
        <p:nvSpPr>
          <p:cNvPr id="171" name="Google Shape;171;g2de4e5c034c_0_72"/>
          <p:cNvSpPr txBox="1"/>
          <p:nvPr/>
        </p:nvSpPr>
        <p:spPr>
          <a:xfrm>
            <a:off x="7254836" y="6950168"/>
            <a:ext cx="2335800" cy="1097400"/>
          </a:xfrm>
          <a:prstGeom prst="rect">
            <a:avLst/>
          </a:prstGeom>
          <a:noFill/>
          <a:ln>
            <a:noFill/>
          </a:ln>
        </p:spPr>
        <p:txBody>
          <a:bodyPr spcFirstLastPara="1" wrap="square" lIns="0" tIns="0" rIns="0" bIns="0" anchor="t" anchorCtr="0">
            <a:spAutoFit/>
          </a:bodyPr>
          <a:lstStyle/>
          <a:p>
            <a:pPr marL="0" marR="0" lvl="0" indent="0" algn="ctr" rtl="0">
              <a:lnSpc>
                <a:spcPct val="101010"/>
              </a:lnSpc>
              <a:spcBef>
                <a:spcPts val="0"/>
              </a:spcBef>
              <a:spcAft>
                <a:spcPts val="0"/>
              </a:spcAft>
              <a:buClr>
                <a:srgbClr val="000000"/>
              </a:buClr>
              <a:buSzPts val="2800"/>
              <a:buFont typeface="Arial"/>
              <a:buNone/>
            </a:pPr>
            <a:r>
              <a:rPr lang="en-US" sz="7130" b="1">
                <a:solidFill>
                  <a:schemeClr val="lt1"/>
                </a:solidFill>
                <a:latin typeface="Poppins"/>
                <a:ea typeface="Poppins"/>
                <a:cs typeface="Poppins"/>
                <a:sym typeface="Poppins"/>
              </a:rPr>
              <a:t>1/10</a:t>
            </a:r>
            <a:endParaRPr sz="2800" b="1" i="0" u="none" strike="noStrike" cap="none">
              <a:solidFill>
                <a:schemeClr val="lt1"/>
              </a:solidFill>
              <a:latin typeface="Cambria Math"/>
              <a:ea typeface="Cambria Math"/>
              <a:cs typeface="Cambria Math"/>
              <a:sym typeface="Cambria Math"/>
            </a:endParaRPr>
          </a:p>
        </p:txBody>
      </p:sp>
      <p:sp>
        <p:nvSpPr>
          <p:cNvPr id="172" name="Google Shape;172;g2de4e5c034c_0_72"/>
          <p:cNvSpPr txBox="1"/>
          <p:nvPr/>
        </p:nvSpPr>
        <p:spPr>
          <a:xfrm>
            <a:off x="15125130" y="10325100"/>
            <a:ext cx="1744200" cy="915000"/>
          </a:xfrm>
          <a:prstGeom prst="rect">
            <a:avLst/>
          </a:prstGeom>
          <a:noFill/>
          <a:ln>
            <a:noFill/>
          </a:ln>
        </p:spPr>
        <p:txBody>
          <a:bodyPr spcFirstLastPara="1" wrap="square" lIns="0" tIns="0" rIns="0" bIns="0" anchor="t" anchorCtr="0">
            <a:spAutoFit/>
          </a:bodyPr>
          <a:lstStyle/>
          <a:p>
            <a:pPr marL="0" marR="0" lvl="0" indent="0" algn="ctr" rtl="0">
              <a:lnSpc>
                <a:spcPct val="100994"/>
              </a:lnSpc>
              <a:spcBef>
                <a:spcPts val="0"/>
              </a:spcBef>
              <a:spcAft>
                <a:spcPts val="0"/>
              </a:spcAft>
              <a:buClr>
                <a:srgbClr val="000000"/>
              </a:buClr>
              <a:buSzPts val="4425"/>
              <a:buFont typeface="Arial"/>
              <a:buNone/>
            </a:pPr>
            <a:r>
              <a:rPr lang="en-US" sz="4425" b="1" i="0" u="none" strike="noStrike" cap="none">
                <a:solidFill>
                  <a:srgbClr val="FFFFFF"/>
                </a:solidFill>
                <a:latin typeface="Poppins"/>
                <a:ea typeface="Poppins"/>
                <a:cs typeface="Poppins"/>
                <a:sym typeface="Poppins"/>
              </a:rPr>
              <a:t>400</a:t>
            </a:r>
            <a:endParaRPr sz="1400" b="0" i="0" u="none" strike="noStrike" cap="none">
              <a:solidFill>
                <a:srgbClr val="000000"/>
              </a:solidFill>
              <a:latin typeface="Arial"/>
              <a:ea typeface="Arial"/>
              <a:cs typeface="Arial"/>
              <a:sym typeface="Arial"/>
            </a:endParaRPr>
          </a:p>
          <a:p>
            <a:pPr marL="0" marR="0" lvl="0" indent="0" algn="ctr" rtl="0">
              <a:lnSpc>
                <a:spcPct val="100949"/>
              </a:lnSpc>
              <a:spcBef>
                <a:spcPts val="0"/>
              </a:spcBef>
              <a:spcAft>
                <a:spcPts val="0"/>
              </a:spcAft>
              <a:buClr>
                <a:srgbClr val="000000"/>
              </a:buClr>
              <a:buSzPts val="1475"/>
              <a:buFont typeface="Arial"/>
              <a:buNone/>
            </a:pPr>
            <a:r>
              <a:rPr lang="en-US" sz="1475" b="1" i="0" u="none" strike="noStrike" cap="none">
                <a:solidFill>
                  <a:srgbClr val="FFFFFF"/>
                </a:solidFill>
                <a:latin typeface="Poppins"/>
                <a:ea typeface="Poppins"/>
                <a:cs typeface="Poppins"/>
                <a:sym typeface="Poppins"/>
              </a:rPr>
              <a:t>students</a:t>
            </a:r>
            <a:endParaRPr sz="1400" b="0" i="0" u="none" strike="noStrike" cap="none">
              <a:solidFill>
                <a:srgbClr val="000000"/>
              </a:solidFill>
              <a:latin typeface="Arial"/>
              <a:ea typeface="Arial"/>
              <a:cs typeface="Arial"/>
              <a:sym typeface="Arial"/>
            </a:endParaRPr>
          </a:p>
        </p:txBody>
      </p:sp>
      <p:sp>
        <p:nvSpPr>
          <p:cNvPr id="173" name="Google Shape;173;g2de4e5c034c_0_72"/>
          <p:cNvSpPr/>
          <p:nvPr/>
        </p:nvSpPr>
        <p:spPr>
          <a:xfrm rot="310108">
            <a:off x="13243490" y="-2493981"/>
            <a:ext cx="8268030" cy="7906303"/>
          </a:xfrm>
          <a:custGeom>
            <a:avLst/>
            <a:gdLst/>
            <a:ahLst/>
            <a:cxnLst/>
            <a:rect l="l" t="t" r="r" b="b"/>
            <a:pathLst>
              <a:path w="8275792" h="7913726" extrusionOk="0">
                <a:moveTo>
                  <a:pt x="0" y="0"/>
                </a:moveTo>
                <a:lnTo>
                  <a:pt x="8275792" y="0"/>
                </a:lnTo>
                <a:lnTo>
                  <a:pt x="8275792" y="7913726"/>
                </a:lnTo>
                <a:lnTo>
                  <a:pt x="0" y="7913726"/>
                </a:lnTo>
                <a:lnTo>
                  <a:pt x="0" y="0"/>
                </a:lnTo>
                <a:close/>
              </a:path>
            </a:pathLst>
          </a:custGeom>
          <a:blipFill rotWithShape="1">
            <a:blip r:embed="rId3">
              <a:alphaModFix/>
            </a:blip>
            <a:stretch>
              <a:fillRect/>
            </a:stretch>
          </a:blipFill>
          <a:ln>
            <a:noFill/>
          </a:ln>
        </p:spPr>
      </p:sp>
      <p:sp>
        <p:nvSpPr>
          <p:cNvPr id="174" name="Google Shape;174;g2de4e5c034c_0_72"/>
          <p:cNvSpPr/>
          <p:nvPr/>
        </p:nvSpPr>
        <p:spPr>
          <a:xfrm rot="1209253">
            <a:off x="13579544" y="7146150"/>
            <a:ext cx="6143218" cy="7112265"/>
          </a:xfrm>
          <a:custGeom>
            <a:avLst/>
            <a:gdLst/>
            <a:ahLst/>
            <a:cxnLst/>
            <a:rect l="l" t="t" r="r" b="b"/>
            <a:pathLst>
              <a:path w="6135171" h="7102948" extrusionOk="0">
                <a:moveTo>
                  <a:pt x="0" y="0"/>
                </a:moveTo>
                <a:lnTo>
                  <a:pt x="6135171" y="0"/>
                </a:lnTo>
                <a:lnTo>
                  <a:pt x="6135171" y="7102948"/>
                </a:lnTo>
                <a:lnTo>
                  <a:pt x="0" y="7102948"/>
                </a:lnTo>
                <a:lnTo>
                  <a:pt x="0" y="0"/>
                </a:lnTo>
                <a:close/>
              </a:path>
            </a:pathLst>
          </a:custGeom>
          <a:blipFill rotWithShape="1">
            <a:blip r:embed="rId4">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1062</Words>
  <Application>Microsoft Office PowerPoint</Application>
  <PresentationFormat>Custom</PresentationFormat>
  <Paragraphs>191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Poppins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Ioana Popescu</dc:creator>
  <cp:lastModifiedBy>Ioana Popescu</cp:lastModifiedBy>
  <cp:revision>9</cp:revision>
  <dcterms:created xsi:type="dcterms:W3CDTF">2006-08-16T00:00:00Z</dcterms:created>
  <dcterms:modified xsi:type="dcterms:W3CDTF">2024-06-04T23:18:23Z</dcterms:modified>
</cp:coreProperties>
</file>